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421" r:id="rId2"/>
    <p:sldId id="425" r:id="rId3"/>
    <p:sldId id="426" r:id="rId4"/>
    <p:sldId id="428" r:id="rId5"/>
    <p:sldId id="427" r:id="rId6"/>
    <p:sldId id="429" r:id="rId7"/>
    <p:sldId id="430" r:id="rId8"/>
    <p:sldId id="431" r:id="rId9"/>
    <p:sldId id="432" r:id="rId10"/>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75" autoAdjust="0"/>
    <p:restoredTop sz="75553" autoAdjust="0"/>
  </p:normalViewPr>
  <p:slideViewPr>
    <p:cSldViewPr snapToGrid="0">
      <p:cViewPr varScale="1">
        <p:scale>
          <a:sx n="66" d="100"/>
          <a:sy n="66" d="100"/>
        </p:scale>
        <p:origin x="2256" y="288"/>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07787B3-EDD1-E663-FB45-BFC45D5FBE2B}"/>
              </a:ext>
            </a:extLst>
          </p:cNvPr>
          <p:cNvSpPr>
            <a:spLocks noGrp="1"/>
          </p:cNvSpPr>
          <p:nvPr>
            <p:ph type="hdr" sz="quarter"/>
          </p:nvPr>
        </p:nvSpPr>
        <p:spPr>
          <a:xfrm>
            <a:off x="8" y="9"/>
            <a:ext cx="3078383" cy="513748"/>
          </a:xfrm>
          <a:prstGeom prst="rect">
            <a:avLst/>
          </a:prstGeom>
        </p:spPr>
        <p:txBody>
          <a:bodyPr vert="horz" lIns="97104" tIns="48553" rIns="97104" bIns="48553" rtlCol="0"/>
          <a:lstStyle>
            <a:lvl1pPr algn="l">
              <a:defRPr sz="1300"/>
            </a:lvl1pPr>
          </a:lstStyle>
          <a:p>
            <a:r>
              <a:rPr lang="en-US" sz="1000">
                <a:latin typeface="Arial" panose="020B0604020202020204" pitchFamily="34" charset="0"/>
                <a:cs typeface="Arial" panose="020B0604020202020204" pitchFamily="34" charset="0"/>
              </a:rPr>
              <a:t>A Study of the Proverbs (92)</a:t>
            </a:r>
          </a:p>
        </p:txBody>
      </p:sp>
      <p:sp>
        <p:nvSpPr>
          <p:cNvPr id="3" name="Date Placeholder 2">
            <a:extLst>
              <a:ext uri="{FF2B5EF4-FFF2-40B4-BE49-F238E27FC236}">
                <a16:creationId xmlns:a16="http://schemas.microsoft.com/office/drawing/2014/main" id="{2C0FA3B6-0720-13F6-BECC-58E5BAAF71D1}"/>
              </a:ext>
            </a:extLst>
          </p:cNvPr>
          <p:cNvSpPr>
            <a:spLocks noGrp="1"/>
          </p:cNvSpPr>
          <p:nvPr>
            <p:ph type="dt" sz="quarter" idx="1"/>
          </p:nvPr>
        </p:nvSpPr>
        <p:spPr>
          <a:xfrm>
            <a:off x="4022493" y="9"/>
            <a:ext cx="3078383" cy="513748"/>
          </a:xfrm>
          <a:prstGeom prst="rect">
            <a:avLst/>
          </a:prstGeom>
        </p:spPr>
        <p:txBody>
          <a:bodyPr vert="horz" lIns="97104" tIns="48553" rIns="97104" bIns="48553" rtlCol="0"/>
          <a:lstStyle>
            <a:lvl1pPr algn="r">
              <a:defRPr sz="1300"/>
            </a:lvl1pPr>
          </a:lstStyle>
          <a:p>
            <a:r>
              <a:rPr lang="en-US" sz="1000">
                <a:latin typeface="Arial" panose="020B0604020202020204" pitchFamily="34" charset="0"/>
                <a:cs typeface="Arial" panose="020B0604020202020204" pitchFamily="34" charset="0"/>
              </a:rPr>
              <a:t>7/20/2025 am class</a:t>
            </a:r>
          </a:p>
        </p:txBody>
      </p:sp>
      <p:sp>
        <p:nvSpPr>
          <p:cNvPr id="4" name="Footer Placeholder 3">
            <a:extLst>
              <a:ext uri="{FF2B5EF4-FFF2-40B4-BE49-F238E27FC236}">
                <a16:creationId xmlns:a16="http://schemas.microsoft.com/office/drawing/2014/main" id="{57858069-8B31-D779-B41A-9373BFE59CDB}"/>
              </a:ext>
            </a:extLst>
          </p:cNvPr>
          <p:cNvSpPr>
            <a:spLocks noGrp="1"/>
          </p:cNvSpPr>
          <p:nvPr>
            <p:ph type="ftr" sz="quarter" idx="2"/>
          </p:nvPr>
        </p:nvSpPr>
        <p:spPr>
          <a:xfrm>
            <a:off x="8" y="9719286"/>
            <a:ext cx="3078383" cy="513748"/>
          </a:xfrm>
          <a:prstGeom prst="rect">
            <a:avLst/>
          </a:prstGeom>
        </p:spPr>
        <p:txBody>
          <a:bodyPr vert="horz" lIns="97104" tIns="48553" rIns="97104" bIns="48553"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768FD037-B4FD-D6C6-D82D-A85EEE5E50AB}"/>
              </a:ext>
            </a:extLst>
          </p:cNvPr>
          <p:cNvSpPr>
            <a:spLocks noGrp="1"/>
          </p:cNvSpPr>
          <p:nvPr>
            <p:ph type="sldNum" sz="quarter" idx="3"/>
          </p:nvPr>
        </p:nvSpPr>
        <p:spPr>
          <a:xfrm>
            <a:off x="4022493" y="9719286"/>
            <a:ext cx="3078383" cy="513748"/>
          </a:xfrm>
          <a:prstGeom prst="rect">
            <a:avLst/>
          </a:prstGeom>
        </p:spPr>
        <p:txBody>
          <a:bodyPr vert="horz" lIns="97104" tIns="48553" rIns="97104" bIns="48553" rtlCol="0" anchor="b"/>
          <a:lstStyle>
            <a:lvl1pPr algn="r">
              <a:defRPr sz="1300"/>
            </a:lvl1pPr>
          </a:lstStyle>
          <a:p>
            <a:fld id="{5022EBBA-A151-449F-BE77-42F435A1B04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303515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8951" tIns="49476" rIns="98951" bIns="49476" rtlCol="0"/>
          <a:lstStyle>
            <a:lvl1pPr algn="l">
              <a:defRPr sz="1300"/>
            </a:lvl1pPr>
          </a:lstStyle>
          <a:p>
            <a:r>
              <a:rPr lang="en-US"/>
              <a:t>A Study of the Proverbs (92)</a:t>
            </a:r>
          </a:p>
        </p:txBody>
      </p:sp>
      <p:sp>
        <p:nvSpPr>
          <p:cNvPr id="3" name="Date Placeholder 2"/>
          <p:cNvSpPr>
            <a:spLocks noGrp="1"/>
          </p:cNvSpPr>
          <p:nvPr>
            <p:ph type="dt" idx="1"/>
          </p:nvPr>
        </p:nvSpPr>
        <p:spPr>
          <a:xfrm>
            <a:off x="4023100" y="0"/>
            <a:ext cx="3077739" cy="513428"/>
          </a:xfrm>
          <a:prstGeom prst="rect">
            <a:avLst/>
          </a:prstGeom>
        </p:spPr>
        <p:txBody>
          <a:bodyPr vert="horz" lIns="98951" tIns="49476" rIns="98951" bIns="49476" rtlCol="0"/>
          <a:lstStyle>
            <a:lvl1pPr algn="r">
              <a:defRPr sz="1300"/>
            </a:lvl1pPr>
          </a:lstStyle>
          <a:p>
            <a:r>
              <a:rPr lang="en-US"/>
              <a:t>7/20/2025 am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8951" tIns="49476" rIns="98951" bIns="49476" rtlCol="0" anchor="ctr"/>
          <a:lstStyle/>
          <a:p>
            <a:endParaRPr lang="en-US"/>
          </a:p>
        </p:txBody>
      </p:sp>
      <p:sp>
        <p:nvSpPr>
          <p:cNvPr id="5" name="Notes Placeholder 4"/>
          <p:cNvSpPr>
            <a:spLocks noGrp="1"/>
          </p:cNvSpPr>
          <p:nvPr>
            <p:ph type="body" sz="quarter" idx="3"/>
          </p:nvPr>
        </p:nvSpPr>
        <p:spPr>
          <a:xfrm>
            <a:off x="710248" y="4924652"/>
            <a:ext cx="5681980" cy="4029254"/>
          </a:xfrm>
          <a:prstGeom prst="rect">
            <a:avLst/>
          </a:prstGeom>
        </p:spPr>
        <p:txBody>
          <a:bodyPr vert="horz" lIns="98951" tIns="49476" rIns="98951" bIns="494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7"/>
          </a:xfrm>
          <a:prstGeom prst="rect">
            <a:avLst/>
          </a:prstGeom>
        </p:spPr>
        <p:txBody>
          <a:bodyPr vert="horz" lIns="98951" tIns="49476" rIns="98951" bIns="4947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100" y="9719599"/>
            <a:ext cx="3077739" cy="513427"/>
          </a:xfrm>
          <a:prstGeom prst="rect">
            <a:avLst/>
          </a:prstGeom>
        </p:spPr>
        <p:txBody>
          <a:bodyPr vert="horz" lIns="98951" tIns="49476" rIns="98951" bIns="49476" rtlCol="0" anchor="b"/>
          <a:lstStyle>
            <a:lvl1pPr algn="r">
              <a:defRPr sz="1300"/>
            </a:lvl1pPr>
          </a:lstStyle>
          <a:p>
            <a:fld id="{52397F75-1790-4757-AEA2-5EE674C2CB4D}" type="slidenum">
              <a:rPr lang="en-US" smtClean="0"/>
              <a:t>‹#›</a:t>
            </a:fld>
            <a:endParaRPr lang="en-US"/>
          </a:p>
        </p:txBody>
      </p:sp>
    </p:spTree>
    <p:extLst>
      <p:ext uri="{BB962C8B-B14F-4D97-AF65-F5344CB8AC3E}">
        <p14:creationId xmlns:p14="http://schemas.microsoft.com/office/powerpoint/2010/main" val="166262306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Question 24</a:t>
            </a:r>
          </a:p>
          <a:p>
            <a:r>
              <a:rPr lang="en-US" b="0" dirty="0"/>
              <a:t>Answer: Giving an answer before you hear</a:t>
            </a:r>
          </a:p>
          <a:p>
            <a:endParaRPr lang="en-US" b="0" dirty="0"/>
          </a:p>
          <a:p>
            <a:r>
              <a:rPr lang="en-US" b="1" dirty="0"/>
              <a:t>Proverbs 15:28</a:t>
            </a:r>
            <a:r>
              <a:rPr lang="en-US" dirty="0"/>
              <a:t> – “The heart of the righteous ponders how to answer, but the mouth of the wicked pours out evil things.”</a:t>
            </a:r>
          </a:p>
          <a:p>
            <a:endParaRPr lang="en-US" dirty="0"/>
          </a:p>
          <a:p>
            <a:r>
              <a:rPr lang="en-US" b="1" dirty="0"/>
              <a:t>Proverbs 20:25</a:t>
            </a:r>
            <a:r>
              <a:rPr lang="en-US" dirty="0"/>
              <a:t> – “It is a snare to say rashly, ‘It is holy,’ and to reflect only after making vows.”</a:t>
            </a:r>
          </a:p>
          <a:p>
            <a:endParaRPr lang="en-US" dirty="0"/>
          </a:p>
          <a:p>
            <a:r>
              <a:rPr lang="en-US" b="1" dirty="0"/>
              <a:t>Ecclesiastes 5:1-7</a:t>
            </a:r>
            <a:r>
              <a:rPr lang="en-US" dirty="0"/>
              <a:t> – “1 Guard your steps when you go to the house of God. To draw near to listen is better than to offer the sacrifice of fools, for they do not know that they are doing evil. 2  Be not rash with your mouth, nor let your heart be hasty to utter a word before God, for God is in heaven and you are on earth. Therefore let your words be few. 3 For a dream comes with much business, and a fool's voice with many words. 4 When you vow a vow to God, do not delay paying it, for he has no pleasure in fools. Pay what you vow. 5  It is better that you should not vow than that you should vow and not pay. 6 Let not your mouth lead you into sin, and do not say before the messenger that it was a mistake. Why should God be angry at your voice and destroy the work of your hands? 7 For when dreams increase and words grow many, there is vanity; but God is the one you must fear.”</a:t>
            </a:r>
          </a:p>
          <a:p>
            <a:endParaRPr lang="en-US" dirty="0"/>
          </a:p>
          <a:p>
            <a:r>
              <a:rPr lang="en-US" b="1" dirty="0"/>
              <a:t>James 1:19-20</a:t>
            </a:r>
            <a:r>
              <a:rPr lang="en-US" dirty="0"/>
              <a:t> – “19 Know this, my beloved brothers: let every person be quick to hear, slow to speak, slow to anger; 20 for the anger of man does not produce the righteousness that God requires.”</a:t>
            </a:r>
          </a:p>
          <a:p>
            <a:endParaRPr lang="en-US" dirty="0"/>
          </a:p>
          <a:p>
            <a:r>
              <a:rPr lang="en-US" b="1" dirty="0"/>
              <a:t>Judges 11:29-40</a:t>
            </a:r>
            <a:r>
              <a:rPr lang="en-US" dirty="0"/>
              <a:t> – “29  Then the Spirit of the Lord was upon Jephthah, and he passed through Gilead and Manasseh and passed on to Mizpah of Gilead, and from Mizpah of Gilead he passed on to the Ammonites. 30 And Jephthah made a vow to the Lord and said, ‘If you will give the Ammonites into my hand, 31 then whatever comes out from the doors of my house to meet me when I return in peace from the Ammonites shall be the Lord's, and I will offer it up for a burnt offering.’ 32 So Jephthah crossed over to the Ammonites to fight against them, and the Lord gave them into his hand. 33 And he struck them from Aroer to the neighborhood of Minnith, twenty cities, and as far as Abel-</a:t>
            </a:r>
            <a:r>
              <a:rPr lang="en-US" dirty="0" err="1"/>
              <a:t>keramim</a:t>
            </a:r>
            <a:r>
              <a:rPr lang="en-US" dirty="0"/>
              <a:t>, with a great blow. So the Ammonites were subdued before the people of Israel. 34 Then Jephthah came to his home at Mizpah. And behold, his daughter came out to meet him with tambourines and with dances. She was his only child; beside her he had neither son nor daughter. 35 And as soon as he saw her, he tore his clothes and said, ‘Alas, my daughter! You have brought me very low, and you have become the cause of great trouble to me. For I have opened my mouth to the Lord, and I cannot take back my vow.’ 36 And she said to him, ‘My father, you have opened your mouth to the Lord; do to me according to what has gone out of your mouth, now that the Lord has avenged you on your enemies, on the Ammonites.’ 37 So she said to her father, ‘Let this thing be done for me: leave me alone two months, that I may go up and down on the mountains and weep for my virginity, I and my companions.’ 38 So he said, ‘Go.’ Then he sent her away for two months, and she departed, she and her companions, and wept for her virginity on the mountains. 39 And at the end of two months, she returned to her father, who did with her according to his vow that he had made. She had never known a man, and it became a custom in Israel 40 that the daughters of Israel went year by year to lament the daughter of Jephthah the Gileadite four days in the year.”</a:t>
            </a:r>
          </a:p>
          <a:p>
            <a:endParaRPr lang="en-US" dirty="0"/>
          </a:p>
          <a:p>
            <a:r>
              <a:rPr lang="en-US" b="1" dirty="0"/>
              <a:t>I Samuel 15:10-26</a:t>
            </a:r>
            <a:r>
              <a:rPr lang="en-US" dirty="0"/>
              <a:t> – “10 The word of the Lord came to Samuel: 11 ‘I regret that I have made Saul king, for he has turned back from following me and has not performed my commandments.’ And Samuel was angry, and he cried to the Lord all night. 12 And Samuel rose early to meet Saul in the morning. And it was told Samuel, ‘Saul came to Carmel, and behold, he set up a monument for himself and turned and passed on and went down to Gilgal.’ 13 And Samuel came to Saul, and Saul said to him, ‘Blessed be you to the Lord. I have performed the commandment of the Lord.’ 14 And Samuel said, ‘What then is this bleating of the sheep in my ears and the lowing of the oxen that I hear?’ 15 Saul said, They have brought them from the Amalekites, for the people spared the best of the sheep and of the oxen to sacrifice to the Lord your God, and the rest we have devoted to destruction.’ 16 Then Samuel said to Saul, ‘Stop! I will tell you what the Lord said to me this night.’ And he said to him, ‘Speak.’ 17 And Samuel said, ‘Though you are little in your own eyes, are you not the head of the tribes of Israel? The Lord anointed you king over Israel. 18 And the Lord sent you on a mission and said, “Go, devote to destruction the sinners, the Amalekites, and fight against them until they are consumed.” 19 Why then did you not obey the voice of the Lord? Why did you pounce on the spoil and do what was evil in the sight of the Lord?’ 20 And Saul said to Samuel, ‘I have obeyed the voice of the Lord. I have gone on the mission on which the Lord sent me. I have brought Agag the king of Amalek, and I have devoted the Amalekites to destruction. 21  But the people took of the spoil, sheep and oxen, the best of the things devoted to destruction, to sacrifice to the Lord your God in Gilgal.’ 22 And Samuel said, Has the Lord as great delight in burnt offerings and sacrifices, as in obeying the voice of the Lord? Behold, to obey is better than sacrifice, and to listen than the fat of rams. 23 For rebellion is as the sin of divination, and presumption is as iniquity and idolatry. Because you have rejected the word of the Lord,  he has also rejected you from being king.’ 24 Saul said to Samuel, ‘I have sinned, for I have transgressed the commandment of the Lord and your words, because I feared the people and obeyed their voice. 25 Now therefore, please pardon my sin and return with me that I may worship the Lord.’ 26 And Samuel said to Saul, ‘I will not return with you. For you have rejected the word of the Lord, and the Lord has rejected you from being king over Israel.’“</a:t>
            </a:r>
          </a:p>
          <a:p>
            <a:endParaRPr lang="en-US" dirty="0"/>
          </a:p>
          <a:p>
            <a:r>
              <a:rPr lang="en-US" b="1" dirty="0"/>
              <a:t>John 7:45-52</a:t>
            </a:r>
            <a:r>
              <a:rPr lang="en-US" dirty="0"/>
              <a:t> – “45  The officers then came to the chief priests and Pharisees, who said to them, ‘Why did you not bring him?’ 46 The officers answered, ‘No one ever spoke like this man!; 47 The Pharisees answered them, ‘Have you also been deceived? 48  Have any of the authorities or the Pharisees believed in him? 49 But this crowd that does not know the law is accursed.’ 50  Nicodemus, who had gone to him before, and who was one of them, said to them, 51  ‘</a:t>
            </a:r>
            <a:r>
              <a:rPr lang="en-US" b="1" dirty="0"/>
              <a:t>Does our law judge a man without first giving him a hearing and learning what he does?</a:t>
            </a:r>
            <a:r>
              <a:rPr lang="en-US" dirty="0"/>
              <a:t>’ 52 They replied, ‘Are you from Galilee too? Search and see that no prophet arises from Galilee.’"</a:t>
            </a:r>
          </a:p>
          <a:p>
            <a:endParaRPr lang="en-US" dirty="0"/>
          </a:p>
          <a:p>
            <a:r>
              <a:rPr lang="en-US" b="1" dirty="0"/>
              <a:t>Deuteronomy 19:15-21</a:t>
            </a:r>
            <a:r>
              <a:rPr lang="en-US" dirty="0"/>
              <a:t> – “15 A single witness shall not suffice against a person for any crime or for any wrong in connection with any offense that he has committed. Only on the evidence of two witnesses or of three witnesses shall a charge be established. 16 If a malicious witness arises to accuse a person of wrongdoing, 17 then both parties to the dispute shall appear before the Lord, before the priests and the judges who are in office in those days. 18 The judges shall inquire diligently, and if the witness is a false witness and has accused his brother falsely, 19  then you shall do to him as he had meant to do to his brother. So you shall purge the evil from your midst. 20 And the rest shall hear and fear, and shall never again commit any such evil among you. 21  Your eye shall not pity. It shall be life for life, eye for eye, tooth for tooth, hand for hand, foot for foot.”</a:t>
            </a:r>
          </a:p>
          <a:p>
            <a:endParaRPr lang="en-US" dirty="0"/>
          </a:p>
          <a:p>
            <a:r>
              <a:rPr lang="en-US" b="1" dirty="0"/>
              <a:t>Question 25</a:t>
            </a:r>
            <a:endParaRPr lang="en-US" b="0" dirty="0"/>
          </a:p>
          <a:p>
            <a:r>
              <a:rPr lang="en-US" b="0" dirty="0"/>
              <a:t>Answer: A brother offended</a:t>
            </a:r>
          </a:p>
          <a:p>
            <a:endParaRPr lang="en-US" b="0" dirty="0"/>
          </a:p>
          <a:p>
            <a:r>
              <a:rPr lang="en-US" b="1" dirty="0"/>
              <a:t>Proverbs 10:11-12</a:t>
            </a:r>
            <a:r>
              <a:rPr lang="en-US" b="0" dirty="0"/>
              <a:t> – “11 The mouth of the righteous is a fountain of life, but the mouth of the wicked conceals violence. 12 Hatred stirs up strife, but love covers all offenses.”</a:t>
            </a:r>
          </a:p>
          <a:p>
            <a:endParaRPr lang="en-US" b="0" dirty="0"/>
          </a:p>
          <a:p>
            <a:r>
              <a:rPr lang="en-US" b="1" dirty="0"/>
              <a:t>Proverbs 15:1, 18</a:t>
            </a:r>
            <a:r>
              <a:rPr lang="en-US" b="0" dirty="0"/>
              <a:t> – “15  A soft answer turns away wrath, but a harsh word stirs up anger … 18 A hot-tempered man stirs up strife, but he who is slow to anger quiets contention.”</a:t>
            </a:r>
          </a:p>
          <a:p>
            <a:endParaRPr lang="en-US" b="0" dirty="0"/>
          </a:p>
          <a:p>
            <a:r>
              <a:rPr lang="en-US" b="1" dirty="0"/>
              <a:t>Proverbs 16:28</a:t>
            </a:r>
            <a:r>
              <a:rPr lang="en-US" b="0" dirty="0"/>
              <a:t> – “A dishonest man spreads strife, and a whisperer separates close friends.”</a:t>
            </a:r>
          </a:p>
          <a:p>
            <a:endParaRPr lang="en-US" b="0" dirty="0"/>
          </a:p>
          <a:p>
            <a:r>
              <a:rPr lang="en-US" b="1" dirty="0"/>
              <a:t>Prov 17:1, 14</a:t>
            </a:r>
            <a:r>
              <a:rPr lang="en-US" b="0" dirty="0"/>
              <a:t> – “17 Better is a dry morsel with quiet than a house full of feasting with strife … 14 The beginning of strife is like letting out water, so quit before the quarrel breaks out.”</a:t>
            </a:r>
          </a:p>
          <a:p>
            <a:endParaRPr lang="en-US" b="0" dirty="0"/>
          </a:p>
          <a:p>
            <a:r>
              <a:rPr lang="en-US" b="1" dirty="0"/>
              <a:t>Proverbs 18:24</a:t>
            </a:r>
            <a:r>
              <a:rPr lang="en-US" b="0" dirty="0"/>
              <a:t> – “A man of many companions may come to ruin, but there is a friend who sticks closer than a brother.”</a:t>
            </a:r>
          </a:p>
          <a:p>
            <a:endParaRPr lang="en-US" b="0" dirty="0"/>
          </a:p>
          <a:p>
            <a:r>
              <a:rPr lang="en-US" b="1" dirty="0"/>
              <a:t>Psalms 41:9</a:t>
            </a:r>
            <a:r>
              <a:rPr lang="en-US" b="0" dirty="0"/>
              <a:t> – “Even my close friend in whom I trusted, who ate my bread, has lifted his heel against me.”</a:t>
            </a:r>
          </a:p>
          <a:p>
            <a:endParaRPr lang="en-US" b="0" dirty="0"/>
          </a:p>
          <a:p>
            <a:endParaRPr lang="en-US" b="0" dirty="0"/>
          </a:p>
        </p:txBody>
      </p:sp>
      <p:sp>
        <p:nvSpPr>
          <p:cNvPr id="4" name="Header Placeholder 3"/>
          <p:cNvSpPr>
            <a:spLocks noGrp="1"/>
          </p:cNvSpPr>
          <p:nvPr>
            <p:ph type="hdr" sz="quarter"/>
          </p:nvPr>
        </p:nvSpPr>
        <p:spPr/>
        <p:txBody>
          <a:bodyPr/>
          <a:lstStyle/>
          <a:p>
            <a:r>
              <a:rPr lang="en-US"/>
              <a:t>A Study of the Proverbs (92)</a:t>
            </a:r>
          </a:p>
        </p:txBody>
      </p:sp>
      <p:sp>
        <p:nvSpPr>
          <p:cNvPr id="5" name="Date Placeholder 4"/>
          <p:cNvSpPr>
            <a:spLocks noGrp="1"/>
          </p:cNvSpPr>
          <p:nvPr>
            <p:ph type="dt" idx="1"/>
          </p:nvPr>
        </p:nvSpPr>
        <p:spPr/>
        <p:txBody>
          <a:bodyPr/>
          <a:lstStyle/>
          <a:p>
            <a:r>
              <a:rPr lang="en-US"/>
              <a:t>7/20/2025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52397F75-1790-4757-AEA2-5EE674C2CB4D}" type="slidenum">
              <a:rPr lang="en-US" smtClean="0"/>
              <a:t>2</a:t>
            </a:fld>
            <a:endParaRPr lang="en-US"/>
          </a:p>
        </p:txBody>
      </p:sp>
    </p:spTree>
    <p:extLst>
      <p:ext uri="{BB962C8B-B14F-4D97-AF65-F5344CB8AC3E}">
        <p14:creationId xmlns:p14="http://schemas.microsoft.com/office/powerpoint/2010/main" val="2227436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A4FC9C30-F0C9-47ED-A7BD-FA1A1DA2F398}" type="datetimeFigureOut">
              <a:rPr lang="en-US" smtClean="0"/>
              <a:t>7/25/2025</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5189449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7/25/2025</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260226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7/25/2025</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929732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7/25/2025</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4627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A4FC9C30-F0C9-47ED-A7BD-FA1A1DA2F398}" type="datetimeFigureOut">
              <a:rPr lang="en-US" smtClean="0"/>
              <a:t>7/25/2025</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36544354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A4FC9C30-F0C9-47ED-A7BD-FA1A1DA2F398}" type="datetimeFigureOut">
              <a:rPr lang="en-US" smtClean="0"/>
              <a:t>7/25/2025</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4013969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A4FC9C30-F0C9-47ED-A7BD-FA1A1DA2F398}" type="datetimeFigureOut">
              <a:rPr lang="en-US" smtClean="0"/>
              <a:t>7/25/2025</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60113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A4FC9C30-F0C9-47ED-A7BD-FA1A1DA2F398}" type="datetimeFigureOut">
              <a:rPr lang="en-US" smtClean="0"/>
              <a:t>7/25/2025</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06476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A4FC9C30-F0C9-47ED-A7BD-FA1A1DA2F398}" type="datetimeFigureOut">
              <a:rPr lang="en-US" smtClean="0"/>
              <a:t>7/25/2025</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19018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A4FC9C30-F0C9-47ED-A7BD-FA1A1DA2F398}" type="datetimeFigureOut">
              <a:rPr lang="en-US" smtClean="0"/>
              <a:t>7/25/2025</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4347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A4FC9C30-F0C9-47ED-A7BD-FA1A1DA2F398}" type="datetimeFigureOut">
              <a:rPr lang="en-US" smtClean="0"/>
              <a:t>7/25/2025</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217637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4FC9C30-F0C9-47ED-A7BD-FA1A1DA2F398}" type="datetimeFigureOut">
              <a:rPr lang="en-US" smtClean="0"/>
              <a:t>7/25/2025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593999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F9B6B-4CFF-013E-50C0-509E2F2AC74E}"/>
            </a:ext>
          </a:extLst>
        </p:cNvPr>
        <p:cNvGrpSpPr/>
        <p:nvPr/>
      </p:nvGrpSpPr>
      <p:grpSpPr>
        <a:xfrm>
          <a:off x="0" y="0"/>
          <a:ext cx="0" cy="0"/>
          <a:chOff x="0" y="0"/>
          <a:chExt cx="0" cy="0"/>
        </a:xfrm>
      </p:grpSpPr>
      <p:sp>
        <p:nvSpPr>
          <p:cNvPr id="55" name="Rectangle 54">
            <a:extLst>
              <a:ext uri="{FF2B5EF4-FFF2-40B4-BE49-F238E27FC236}">
                <a16:creationId xmlns:a16="http://schemas.microsoft.com/office/drawing/2014/main" id="{1ED175EA-92C5-6385-AC2C-4138337F24BE}"/>
              </a:ext>
            </a:extLst>
          </p:cNvPr>
          <p:cNvSpPr>
            <a:spLocks noChangeArrowheads="1"/>
          </p:cNvSpPr>
          <p:nvPr/>
        </p:nvSpPr>
        <p:spPr bwMode="auto">
          <a:xfrm>
            <a:off x="1620672" y="95534"/>
            <a:ext cx="5943600" cy="6639635"/>
          </a:xfrm>
          <a:prstGeom prst="rect">
            <a:avLst/>
          </a:prstGeom>
          <a:noFill/>
          <a:ln w="952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sp>
        <p:nvSpPr>
          <p:cNvPr id="57" name="TextBox 56">
            <a:extLst>
              <a:ext uri="{FF2B5EF4-FFF2-40B4-BE49-F238E27FC236}">
                <a16:creationId xmlns:a16="http://schemas.microsoft.com/office/drawing/2014/main" id="{2CB274DA-294A-6AA3-3671-70F72B914031}"/>
              </a:ext>
            </a:extLst>
          </p:cNvPr>
          <p:cNvSpPr txBox="1"/>
          <p:nvPr/>
        </p:nvSpPr>
        <p:spPr>
          <a:xfrm>
            <a:off x="1620672" y="538777"/>
            <a:ext cx="5943600" cy="3166123"/>
          </a:xfrm>
          <a:prstGeom prst="rect">
            <a:avLst/>
          </a:prstGeom>
          <a:noFill/>
        </p:spPr>
        <p:txBody>
          <a:bodyPr wrap="square">
            <a:spAutoFit/>
          </a:bodyPr>
          <a:lstStyle/>
          <a:p>
            <a:pPr marL="1681480" marR="1683385" algn="ctr">
              <a:lnSpc>
                <a:spcPct val="107000"/>
              </a:lnSpc>
              <a:spcBef>
                <a:spcPts val="1200"/>
              </a:spcBef>
              <a:spcAft>
                <a:spcPts val="0"/>
              </a:spcAft>
            </a:pPr>
            <a:r>
              <a:rPr lang="en-US" sz="4800" b="1" i="1" dirty="0">
                <a:effectLst/>
                <a:latin typeface="Chancery Uralic"/>
                <a:ea typeface="Chancery Uralic"/>
                <a:cs typeface="Chancery Uralic"/>
              </a:rPr>
              <a:t>WISDOM FROM GOD</a:t>
            </a:r>
          </a:p>
          <a:p>
            <a:pPr marL="589915" marR="590550" algn="ctr">
              <a:spcBef>
                <a:spcPts val="2585"/>
              </a:spcBef>
              <a:spcAft>
                <a:spcPts val="0"/>
              </a:spcAft>
            </a:pPr>
            <a:r>
              <a:rPr lang="en-US" sz="2400" b="1" dirty="0">
                <a:effectLst/>
                <a:latin typeface="Times New Roman" panose="02020603050405020304" pitchFamily="18" charset="0"/>
                <a:ea typeface="Times New Roman" panose="02020603050405020304" pitchFamily="18" charset="0"/>
              </a:rPr>
              <a:t>(A Study of Proverbs)</a:t>
            </a:r>
            <a:endParaRPr lang="en-US" sz="2400" dirty="0">
              <a:effectLst/>
              <a:latin typeface="Times New Roman" panose="02020603050405020304" pitchFamily="18" charset="0"/>
              <a:ea typeface="Times New Roman" panose="02020603050405020304" pitchFamily="18" charset="0"/>
            </a:endParaRPr>
          </a:p>
        </p:txBody>
      </p:sp>
      <p:sp>
        <p:nvSpPr>
          <p:cNvPr id="59" name="TextBox 58">
            <a:extLst>
              <a:ext uri="{FF2B5EF4-FFF2-40B4-BE49-F238E27FC236}">
                <a16:creationId xmlns:a16="http://schemas.microsoft.com/office/drawing/2014/main" id="{D0785412-01EA-A73E-2C1C-C234943CB351}"/>
              </a:ext>
            </a:extLst>
          </p:cNvPr>
          <p:cNvSpPr txBox="1"/>
          <p:nvPr/>
        </p:nvSpPr>
        <p:spPr>
          <a:xfrm>
            <a:off x="1630908" y="3224283"/>
            <a:ext cx="5923128" cy="3323987"/>
          </a:xfrm>
          <a:prstGeom prst="rect">
            <a:avLst/>
          </a:prstGeom>
          <a:noFill/>
        </p:spPr>
        <p:txBody>
          <a:bodyPr wrap="square">
            <a:spAutoFit/>
          </a:bodyPr>
          <a:lstStyle/>
          <a:p>
            <a:pPr marL="1458595" marR="1458595" algn="ctr">
              <a:spcBef>
                <a:spcPts val="0"/>
              </a:spcBef>
              <a:spcAft>
                <a:spcPts val="0"/>
              </a:spcAft>
            </a:pPr>
            <a:endParaRPr lang="en-US" sz="1800" b="1" dirty="0">
              <a:effectLst/>
              <a:latin typeface="Times New Roman" panose="02020603050405020304" pitchFamily="18" charset="0"/>
              <a:ea typeface="Times New Roman" panose="02020603050405020304" pitchFamily="18" charset="0"/>
            </a:endParaRPr>
          </a:p>
          <a:p>
            <a:pPr marL="1458595" marR="1458595" algn="ctr">
              <a:spcBef>
                <a:spcPts val="0"/>
              </a:spcBef>
              <a:spcAft>
                <a:spcPts val="0"/>
              </a:spcAft>
            </a:pPr>
            <a:endParaRPr lang="en-US" sz="1800" b="1" dirty="0">
              <a:effectLst/>
              <a:latin typeface="Times New Roman" panose="02020603050405020304" pitchFamily="18" charset="0"/>
              <a:ea typeface="Times New Roman" panose="02020603050405020304" pitchFamily="18" charset="0"/>
            </a:endParaRPr>
          </a:p>
          <a:p>
            <a:pPr marL="1458595" marR="1458595" algn="ctr">
              <a:spcBef>
                <a:spcPts val="0"/>
              </a:spcBef>
              <a:spcAft>
                <a:spcPts val="0"/>
              </a:spcAft>
            </a:pPr>
            <a:r>
              <a:rPr lang="en-US" sz="1800" b="1" dirty="0">
                <a:effectLst/>
                <a:latin typeface="Times New Roman" panose="02020603050405020304" pitchFamily="18" charset="0"/>
                <a:ea typeface="Times New Roman" panose="02020603050405020304" pitchFamily="18" charset="0"/>
              </a:rPr>
              <a:t>13 Lessons</a:t>
            </a:r>
            <a:endParaRPr lang="en-US" sz="11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b="1" dirty="0">
                <a:effectLst/>
                <a:latin typeface="Times New Roman" panose="02020603050405020304" pitchFamily="18" charset="0"/>
                <a:ea typeface="Times New Roman" panose="02020603050405020304" pitchFamily="18" charset="0"/>
              </a:rPr>
              <a:t> </a:t>
            </a:r>
            <a:endParaRPr lang="en-US" sz="1200" b="1" dirty="0">
              <a:effectLst/>
              <a:latin typeface="Times New Roman" panose="02020603050405020304" pitchFamily="18" charset="0"/>
              <a:ea typeface="Times New Roman" panose="02020603050405020304" pitchFamily="18" charset="0"/>
            </a:endParaRPr>
          </a:p>
          <a:p>
            <a:pPr marL="0" marR="0" algn="ctr">
              <a:spcBef>
                <a:spcPts val="5"/>
              </a:spcBef>
              <a:spcAft>
                <a:spcPts val="0"/>
              </a:spcAft>
            </a:pPr>
            <a:r>
              <a:rPr lang="en-US" sz="2800" b="1" dirty="0">
                <a:effectLst/>
                <a:latin typeface="Times New Roman" panose="02020603050405020304" pitchFamily="18" charset="0"/>
                <a:ea typeface="Times New Roman" panose="02020603050405020304" pitchFamily="18" charset="0"/>
              </a:rPr>
              <a:t> July 20, 2025</a:t>
            </a:r>
          </a:p>
          <a:p>
            <a:pPr marL="0" marR="0" algn="ctr">
              <a:spcBef>
                <a:spcPts val="5"/>
              </a:spcBef>
              <a:spcAft>
                <a:spcPts val="0"/>
              </a:spcAft>
            </a:pPr>
            <a:endParaRPr lang="en-US" sz="1400" b="1" dirty="0">
              <a:latin typeface="Times New Roman" panose="02020603050405020304" pitchFamily="18" charset="0"/>
              <a:ea typeface="Times New Roman" panose="02020603050405020304" pitchFamily="18" charset="0"/>
            </a:endParaRPr>
          </a:p>
          <a:p>
            <a:pPr marL="0" marR="0" algn="ctr">
              <a:spcBef>
                <a:spcPts val="5"/>
              </a:spcBef>
              <a:spcAft>
                <a:spcPts val="0"/>
              </a:spcAft>
            </a:pPr>
            <a:r>
              <a:rPr lang="en-US" sz="2000" b="1" dirty="0">
                <a:effectLst/>
                <a:latin typeface="Times New Roman" panose="02020603050405020304" pitchFamily="18" charset="0"/>
                <a:ea typeface="Times New Roman" panose="02020603050405020304" pitchFamily="18" charset="0"/>
              </a:rPr>
              <a:t>Prepared by</a:t>
            </a:r>
          </a:p>
          <a:p>
            <a:pPr marL="0" marR="0" algn="ctr">
              <a:spcBef>
                <a:spcPts val="5"/>
              </a:spcBef>
              <a:spcAft>
                <a:spcPts val="0"/>
              </a:spcAft>
            </a:pPr>
            <a:r>
              <a:rPr lang="en-US" sz="2000" b="1" dirty="0">
                <a:effectLst/>
                <a:latin typeface="Times New Roman" panose="02020603050405020304" pitchFamily="18" charset="0"/>
                <a:ea typeface="Times New Roman" panose="02020603050405020304" pitchFamily="18" charset="0"/>
              </a:rPr>
              <a:t> Paul E. Cantrell</a:t>
            </a:r>
          </a:p>
          <a:p>
            <a:pPr marL="0" marR="0" algn="ctr">
              <a:spcBef>
                <a:spcPts val="5"/>
              </a:spcBef>
              <a:spcAft>
                <a:spcPts val="0"/>
              </a:spcAft>
            </a:pPr>
            <a:endParaRPr lang="en-US" sz="1400" b="1" dirty="0">
              <a:latin typeface="Times New Roman" panose="02020603050405020304" pitchFamily="18" charset="0"/>
              <a:ea typeface="Times New Roman" panose="02020603050405020304" pitchFamily="18" charset="0"/>
            </a:endParaRPr>
          </a:p>
          <a:p>
            <a:pPr marL="0" marR="0" algn="ctr">
              <a:spcBef>
                <a:spcPts val="5"/>
              </a:spcBef>
              <a:spcAft>
                <a:spcPts val="0"/>
              </a:spcAft>
            </a:pPr>
            <a:r>
              <a:rPr lang="en-US" sz="2000" b="1" dirty="0">
                <a:effectLst/>
                <a:latin typeface="Times New Roman" panose="02020603050405020304" pitchFamily="18" charset="0"/>
                <a:ea typeface="Times New Roman" panose="02020603050405020304" pitchFamily="18" charset="0"/>
              </a:rPr>
              <a:t>LESSON FIVE</a:t>
            </a:r>
            <a:br>
              <a:rPr lang="en-US" sz="2000" b="1" dirty="0">
                <a:effectLst/>
                <a:latin typeface="Times New Roman" panose="02020603050405020304" pitchFamily="18" charset="0"/>
                <a:ea typeface="Times New Roman" panose="02020603050405020304" pitchFamily="18" charset="0"/>
              </a:rPr>
            </a:br>
            <a:r>
              <a:rPr lang="en-US" sz="2000" dirty="0">
                <a:effectLst/>
                <a:latin typeface="Times New Roman" panose="02020603050405020304" pitchFamily="18" charset="0"/>
                <a:ea typeface="Times New Roman" panose="02020603050405020304" pitchFamily="18" charset="0"/>
              </a:rPr>
              <a:t>“</a:t>
            </a:r>
            <a:r>
              <a:rPr lang="en-US" sz="2000" b="1" dirty="0">
                <a:effectLst/>
                <a:latin typeface="Times New Roman" panose="02020603050405020304" pitchFamily="18" charset="0"/>
                <a:ea typeface="Times New Roman" panose="02020603050405020304" pitchFamily="18" charset="0"/>
              </a:rPr>
              <a:t>SPIRITUAL CONCEPTS</a:t>
            </a:r>
            <a:r>
              <a:rPr lang="en-US" sz="2000"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(#1)</a:t>
            </a:r>
          </a:p>
        </p:txBody>
      </p:sp>
    </p:spTree>
    <p:extLst>
      <p:ext uri="{BB962C8B-B14F-4D97-AF65-F5344CB8AC3E}">
        <p14:creationId xmlns:p14="http://schemas.microsoft.com/office/powerpoint/2010/main" val="2744981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71977-4004-F256-764E-F790649A4A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FE90D-C5C5-C2C1-A998-610701B8EA01}"/>
              </a:ext>
            </a:extLst>
          </p:cNvPr>
          <p:cNvSpPr>
            <a:spLocks noGrp="1"/>
          </p:cNvSpPr>
          <p:nvPr>
            <p:ph type="title"/>
          </p:nvPr>
        </p:nvSpPr>
        <p:spPr>
          <a:xfrm>
            <a:off x="201168" y="146980"/>
            <a:ext cx="8767482" cy="630942"/>
          </a:xfrm>
        </p:spPr>
        <p:txBody>
          <a:bodyPr>
            <a:spAutoFit/>
          </a:bodyPr>
          <a:lstStyle/>
          <a:p>
            <a:pPr algn="ctr"/>
            <a:r>
              <a:rPr lang="en-US" sz="3200" b="1" dirty="0">
                <a:solidFill>
                  <a:schemeClr val="tx1"/>
                </a:solidFill>
              </a:rPr>
              <a:t>WISDOM FROM GOD (A STUDY OF PROVERBS)</a:t>
            </a:r>
          </a:p>
        </p:txBody>
      </p:sp>
      <p:sp>
        <p:nvSpPr>
          <p:cNvPr id="4" name="Content Placeholder 3">
            <a:extLst>
              <a:ext uri="{FF2B5EF4-FFF2-40B4-BE49-F238E27FC236}">
                <a16:creationId xmlns:a16="http://schemas.microsoft.com/office/drawing/2014/main" id="{6BABA813-2B08-4457-BDE5-C3FB750BC829}"/>
              </a:ext>
            </a:extLst>
          </p:cNvPr>
          <p:cNvSpPr>
            <a:spLocks noGrp="1"/>
          </p:cNvSpPr>
          <p:nvPr>
            <p:ph sz="quarter" idx="1"/>
          </p:nvPr>
        </p:nvSpPr>
        <p:spPr>
          <a:xfrm>
            <a:off x="308680" y="832513"/>
            <a:ext cx="8526640" cy="5878532"/>
          </a:xfrm>
        </p:spPr>
        <p:txBody>
          <a:bodyPr>
            <a:spAutoFit/>
          </a:bodyPr>
          <a:lstStyle/>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Lesson </a:t>
            </a:r>
            <a:r>
              <a:rPr lang="en-US" sz="2800" dirty="0">
                <a:latin typeface="Perpetua" panose="02020502060401020303" pitchFamily="18" charset="0"/>
                <a:ea typeface="Times New Roman" panose="02020603050405020304" pitchFamily="18" charset="0"/>
              </a:rPr>
              <a:t>Five</a:t>
            </a:r>
            <a:r>
              <a:rPr lang="en-US" sz="2800" dirty="0">
                <a:effectLst/>
                <a:latin typeface="Perpetua" panose="02020502060401020303" pitchFamily="18" charset="0"/>
                <a:ea typeface="Times New Roman" panose="02020603050405020304" pitchFamily="18" charset="0"/>
              </a:rPr>
              <a:t>: “Spiritual Concepts” (#1)</a:t>
            </a: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(Proverbs 16-18)</a:t>
            </a:r>
          </a:p>
          <a:p>
            <a:pPr marL="75565" marR="74930" indent="0" algn="ctr">
              <a:spcBef>
                <a:spcPts val="5"/>
              </a:spcBef>
              <a:spcAft>
                <a:spcPts val="0"/>
              </a:spcAft>
              <a:buNone/>
            </a:pPr>
            <a:endParaRPr lang="en-US" sz="1200" dirty="0">
              <a:effectLst/>
              <a:latin typeface="Perpetua" panose="02020502060401020303" pitchFamily="18" charset="0"/>
              <a:ea typeface="Times New Roman" panose="02020603050405020304" pitchFamily="18" charset="0"/>
            </a:endParaRP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QUESTIONS FOR DISCUSSION</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21. What is a fool’s mouth to him? (18:6-7) </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a)</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b)</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c)</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22. How are words of a talebearer described? (18:8) </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a)</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b)</a:t>
            </a:r>
          </a:p>
          <a:p>
            <a:pPr marL="589915" marR="74930" indent="-514350">
              <a:spcBef>
                <a:spcPts val="5"/>
              </a:spcBef>
              <a:spcAft>
                <a:spcPts val="0"/>
              </a:spcAft>
              <a:buClr>
                <a:schemeClr val="tx1"/>
              </a:buClr>
              <a:buSzPct val="100000"/>
              <a:buAutoNum type="arabicPeriod" startAt="23"/>
            </a:pPr>
            <a:r>
              <a:rPr lang="en-US" sz="2800" dirty="0">
                <a:latin typeface="Perpetua" panose="02020502060401020303" pitchFamily="18" charset="0"/>
                <a:ea typeface="Times New Roman" panose="02020603050405020304" pitchFamily="18" charset="0"/>
              </a:rPr>
              <a:t>Where do the righteous run for safety? (18:10)</a:t>
            </a:r>
          </a:p>
          <a:p>
            <a:pPr marL="589915" marR="74930" indent="-514350">
              <a:spcBef>
                <a:spcPts val="5"/>
              </a:spcBef>
              <a:spcAft>
                <a:spcPts val="0"/>
              </a:spcAft>
              <a:buClr>
                <a:schemeClr val="tx1"/>
              </a:buClr>
              <a:buSzPct val="100000"/>
              <a:buAutoNum type="arabicPeriod" startAt="23"/>
            </a:pPr>
            <a:r>
              <a:rPr lang="en-US" sz="2800" dirty="0">
                <a:latin typeface="Perpetua" panose="02020502060401020303" pitchFamily="18" charset="0"/>
                <a:ea typeface="Times New Roman" panose="02020603050405020304" pitchFamily="18" charset="0"/>
              </a:rPr>
              <a:t>What is a folly and shame? (18:13)</a:t>
            </a:r>
          </a:p>
          <a:p>
            <a:pPr marL="589915" marR="74930" indent="-514350">
              <a:spcBef>
                <a:spcPts val="5"/>
              </a:spcBef>
              <a:spcAft>
                <a:spcPts val="0"/>
              </a:spcAft>
              <a:buClr>
                <a:schemeClr val="tx1"/>
              </a:buClr>
              <a:buSzPct val="100000"/>
              <a:buAutoNum type="arabicPeriod" startAt="23"/>
            </a:pPr>
            <a:r>
              <a:rPr lang="en-US" sz="2800" dirty="0">
                <a:latin typeface="Perpetua" panose="02020502060401020303" pitchFamily="18" charset="0"/>
                <a:ea typeface="Times New Roman" panose="02020603050405020304" pitchFamily="18" charset="0"/>
              </a:rPr>
              <a:t>What is harder to be won than a strong city? (18:19)</a:t>
            </a:r>
          </a:p>
        </p:txBody>
      </p:sp>
      <p:cxnSp>
        <p:nvCxnSpPr>
          <p:cNvPr id="3" name="Straight Connector 2">
            <a:extLst>
              <a:ext uri="{FF2B5EF4-FFF2-40B4-BE49-F238E27FC236}">
                <a16:creationId xmlns:a16="http://schemas.microsoft.com/office/drawing/2014/main" id="{C90E0D1B-172B-0C1D-0058-4DC09E21C380}"/>
              </a:ext>
            </a:extLst>
          </p:cNvPr>
          <p:cNvCxnSpPr>
            <a:cxnSpLocks/>
          </p:cNvCxnSpPr>
          <p:nvPr/>
        </p:nvCxnSpPr>
        <p:spPr>
          <a:xfrm>
            <a:off x="308680" y="5769252"/>
            <a:ext cx="8327594"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0935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14C7F-CE36-4D38-0391-E527ADE9B1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89B848-3DFA-9492-495E-E9948CBC6768}"/>
              </a:ext>
            </a:extLst>
          </p:cNvPr>
          <p:cNvSpPr>
            <a:spLocks noGrp="1"/>
          </p:cNvSpPr>
          <p:nvPr>
            <p:ph type="title"/>
          </p:nvPr>
        </p:nvSpPr>
        <p:spPr>
          <a:xfrm>
            <a:off x="201168" y="146980"/>
            <a:ext cx="8767482" cy="630942"/>
          </a:xfrm>
        </p:spPr>
        <p:txBody>
          <a:bodyPr>
            <a:spAutoFit/>
          </a:bodyPr>
          <a:lstStyle/>
          <a:p>
            <a:pPr algn="ctr"/>
            <a:r>
              <a:rPr lang="en-US" sz="3200" b="1" dirty="0">
                <a:solidFill>
                  <a:schemeClr val="tx1"/>
                </a:solidFill>
              </a:rPr>
              <a:t>WISDOM FROM GOD (A STUDY OF PROVERBS)</a:t>
            </a:r>
          </a:p>
        </p:txBody>
      </p:sp>
      <p:sp>
        <p:nvSpPr>
          <p:cNvPr id="4" name="Content Placeholder 3">
            <a:extLst>
              <a:ext uri="{FF2B5EF4-FFF2-40B4-BE49-F238E27FC236}">
                <a16:creationId xmlns:a16="http://schemas.microsoft.com/office/drawing/2014/main" id="{6EAA6B8E-05FD-9D15-6935-F6D3192C2F23}"/>
              </a:ext>
            </a:extLst>
          </p:cNvPr>
          <p:cNvSpPr>
            <a:spLocks noGrp="1"/>
          </p:cNvSpPr>
          <p:nvPr>
            <p:ph sz="quarter" idx="1"/>
          </p:nvPr>
        </p:nvSpPr>
        <p:spPr>
          <a:xfrm>
            <a:off x="308680" y="832513"/>
            <a:ext cx="8526640" cy="2431435"/>
          </a:xfrm>
        </p:spPr>
        <p:txBody>
          <a:bodyPr>
            <a:spAutoFit/>
          </a:bodyPr>
          <a:lstStyle/>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Lesson </a:t>
            </a:r>
            <a:r>
              <a:rPr lang="en-US" sz="2800" dirty="0">
                <a:latin typeface="Perpetua" panose="02020502060401020303" pitchFamily="18" charset="0"/>
                <a:ea typeface="Times New Roman" panose="02020603050405020304" pitchFamily="18" charset="0"/>
              </a:rPr>
              <a:t>Five</a:t>
            </a:r>
            <a:r>
              <a:rPr lang="en-US" sz="2800" dirty="0">
                <a:effectLst/>
                <a:latin typeface="Perpetua" panose="02020502060401020303" pitchFamily="18" charset="0"/>
                <a:ea typeface="Times New Roman" panose="02020603050405020304" pitchFamily="18" charset="0"/>
              </a:rPr>
              <a:t>: “Spiritual Concepts” (#1)</a:t>
            </a: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(Proverbs 16-18)</a:t>
            </a:r>
          </a:p>
          <a:p>
            <a:pPr marL="75565" marR="74930" indent="0" algn="ctr">
              <a:spcBef>
                <a:spcPts val="5"/>
              </a:spcBef>
              <a:spcAft>
                <a:spcPts val="0"/>
              </a:spcAft>
              <a:buNone/>
            </a:pPr>
            <a:endParaRPr lang="en-US" sz="1200" dirty="0">
              <a:effectLst/>
              <a:latin typeface="Perpetua" panose="02020502060401020303" pitchFamily="18" charset="0"/>
              <a:ea typeface="Times New Roman" panose="02020603050405020304" pitchFamily="18" charset="0"/>
            </a:endParaRP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QUESTIONS FOR DISCUSSION</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26. What are in the power of the tongue? (18:21)</a:t>
            </a:r>
          </a:p>
          <a:p>
            <a:pPr marL="589915" marR="74930" indent="-514350">
              <a:spcBef>
                <a:spcPts val="5"/>
              </a:spcBef>
              <a:spcAft>
                <a:spcPts val="0"/>
              </a:spcAft>
              <a:buClr>
                <a:schemeClr val="tx1"/>
              </a:buClr>
              <a:buSzPct val="100000"/>
              <a:buAutoNum type="arabicPeriod" startAt="27"/>
            </a:pPr>
            <a:r>
              <a:rPr lang="en-US" sz="2800" dirty="0">
                <a:latin typeface="Perpetua" panose="02020502060401020303" pitchFamily="18" charset="0"/>
                <a:ea typeface="Times New Roman" panose="02020603050405020304" pitchFamily="18" charset="0"/>
              </a:rPr>
              <a:t>Who will have friends? (18:24)</a:t>
            </a:r>
          </a:p>
        </p:txBody>
      </p:sp>
    </p:spTree>
    <p:extLst>
      <p:ext uri="{BB962C8B-B14F-4D97-AF65-F5344CB8AC3E}">
        <p14:creationId xmlns:p14="http://schemas.microsoft.com/office/powerpoint/2010/main" val="3324689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E450E-5936-210E-71A2-C8EE8A4BB6F1}"/>
            </a:ext>
          </a:extLst>
        </p:cNvPr>
        <p:cNvGrpSpPr/>
        <p:nvPr/>
      </p:nvGrpSpPr>
      <p:grpSpPr>
        <a:xfrm>
          <a:off x="0" y="0"/>
          <a:ext cx="0" cy="0"/>
          <a:chOff x="0" y="0"/>
          <a:chExt cx="0" cy="0"/>
        </a:xfrm>
      </p:grpSpPr>
      <p:sp>
        <p:nvSpPr>
          <p:cNvPr id="55" name="Rectangle 54">
            <a:extLst>
              <a:ext uri="{FF2B5EF4-FFF2-40B4-BE49-F238E27FC236}">
                <a16:creationId xmlns:a16="http://schemas.microsoft.com/office/drawing/2014/main" id="{E8A9F3D5-69B9-D5A3-B468-9440046C7C27}"/>
              </a:ext>
            </a:extLst>
          </p:cNvPr>
          <p:cNvSpPr>
            <a:spLocks noChangeArrowheads="1"/>
          </p:cNvSpPr>
          <p:nvPr/>
        </p:nvSpPr>
        <p:spPr bwMode="auto">
          <a:xfrm>
            <a:off x="1620672" y="95534"/>
            <a:ext cx="5943600" cy="6639635"/>
          </a:xfrm>
          <a:prstGeom prst="rect">
            <a:avLst/>
          </a:prstGeom>
          <a:noFill/>
          <a:ln w="952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a:p>
        </p:txBody>
      </p:sp>
      <p:sp>
        <p:nvSpPr>
          <p:cNvPr id="57" name="TextBox 56">
            <a:extLst>
              <a:ext uri="{FF2B5EF4-FFF2-40B4-BE49-F238E27FC236}">
                <a16:creationId xmlns:a16="http://schemas.microsoft.com/office/drawing/2014/main" id="{1A9DAFC3-FEFE-0041-DE1E-24AA47A53ABE}"/>
              </a:ext>
            </a:extLst>
          </p:cNvPr>
          <p:cNvSpPr txBox="1"/>
          <p:nvPr/>
        </p:nvSpPr>
        <p:spPr>
          <a:xfrm>
            <a:off x="1620672" y="538777"/>
            <a:ext cx="5943600" cy="3166123"/>
          </a:xfrm>
          <a:prstGeom prst="rect">
            <a:avLst/>
          </a:prstGeom>
          <a:noFill/>
        </p:spPr>
        <p:txBody>
          <a:bodyPr wrap="square">
            <a:spAutoFit/>
          </a:bodyPr>
          <a:lstStyle/>
          <a:p>
            <a:pPr marL="1681480" marR="1683385" algn="ctr">
              <a:lnSpc>
                <a:spcPct val="107000"/>
              </a:lnSpc>
              <a:spcBef>
                <a:spcPts val="1200"/>
              </a:spcBef>
              <a:spcAft>
                <a:spcPts val="0"/>
              </a:spcAft>
            </a:pPr>
            <a:r>
              <a:rPr lang="en-US" sz="4800" b="1" i="1" dirty="0">
                <a:effectLst/>
                <a:latin typeface="Chancery Uralic"/>
                <a:ea typeface="Chancery Uralic"/>
                <a:cs typeface="Chancery Uralic"/>
              </a:rPr>
              <a:t>WISDOM FROM GOD</a:t>
            </a:r>
          </a:p>
          <a:p>
            <a:pPr marL="589915" marR="590550" algn="ctr">
              <a:spcBef>
                <a:spcPts val="2585"/>
              </a:spcBef>
              <a:spcAft>
                <a:spcPts val="0"/>
              </a:spcAft>
            </a:pPr>
            <a:r>
              <a:rPr lang="en-US" sz="2400" b="1" dirty="0">
                <a:effectLst/>
                <a:latin typeface="Times New Roman" panose="02020603050405020304" pitchFamily="18" charset="0"/>
                <a:ea typeface="Times New Roman" panose="02020603050405020304" pitchFamily="18" charset="0"/>
              </a:rPr>
              <a:t>(A Study of Proverbs)</a:t>
            </a:r>
            <a:endParaRPr lang="en-US" sz="2400" dirty="0">
              <a:effectLst/>
              <a:latin typeface="Times New Roman" panose="02020603050405020304" pitchFamily="18" charset="0"/>
              <a:ea typeface="Times New Roman" panose="02020603050405020304" pitchFamily="18" charset="0"/>
            </a:endParaRPr>
          </a:p>
        </p:txBody>
      </p:sp>
      <p:sp>
        <p:nvSpPr>
          <p:cNvPr id="59" name="TextBox 58">
            <a:extLst>
              <a:ext uri="{FF2B5EF4-FFF2-40B4-BE49-F238E27FC236}">
                <a16:creationId xmlns:a16="http://schemas.microsoft.com/office/drawing/2014/main" id="{405B7CF6-7A2C-35FB-2178-E58D663CECF6}"/>
              </a:ext>
            </a:extLst>
          </p:cNvPr>
          <p:cNvSpPr txBox="1"/>
          <p:nvPr/>
        </p:nvSpPr>
        <p:spPr>
          <a:xfrm>
            <a:off x="1630908" y="3224283"/>
            <a:ext cx="5923128" cy="3323987"/>
          </a:xfrm>
          <a:prstGeom prst="rect">
            <a:avLst/>
          </a:prstGeom>
          <a:noFill/>
        </p:spPr>
        <p:txBody>
          <a:bodyPr wrap="square">
            <a:spAutoFit/>
          </a:bodyPr>
          <a:lstStyle/>
          <a:p>
            <a:pPr marL="1458595" marR="1458595" algn="ctr">
              <a:spcBef>
                <a:spcPts val="0"/>
              </a:spcBef>
              <a:spcAft>
                <a:spcPts val="0"/>
              </a:spcAft>
            </a:pPr>
            <a:endParaRPr lang="en-US" sz="1800" b="1" dirty="0">
              <a:effectLst/>
              <a:latin typeface="Times New Roman" panose="02020603050405020304" pitchFamily="18" charset="0"/>
              <a:ea typeface="Times New Roman" panose="02020603050405020304" pitchFamily="18" charset="0"/>
            </a:endParaRPr>
          </a:p>
          <a:p>
            <a:pPr marL="1458595" marR="1458595" algn="ctr">
              <a:spcBef>
                <a:spcPts val="0"/>
              </a:spcBef>
              <a:spcAft>
                <a:spcPts val="0"/>
              </a:spcAft>
            </a:pPr>
            <a:endParaRPr lang="en-US" sz="1800" b="1" dirty="0">
              <a:effectLst/>
              <a:latin typeface="Times New Roman" panose="02020603050405020304" pitchFamily="18" charset="0"/>
              <a:ea typeface="Times New Roman" panose="02020603050405020304" pitchFamily="18" charset="0"/>
            </a:endParaRPr>
          </a:p>
          <a:p>
            <a:pPr marL="1458595" marR="1458595" algn="ctr">
              <a:spcBef>
                <a:spcPts val="0"/>
              </a:spcBef>
              <a:spcAft>
                <a:spcPts val="0"/>
              </a:spcAft>
            </a:pPr>
            <a:r>
              <a:rPr lang="en-US" sz="1800" b="1" dirty="0">
                <a:effectLst/>
                <a:latin typeface="Times New Roman" panose="02020603050405020304" pitchFamily="18" charset="0"/>
                <a:ea typeface="Times New Roman" panose="02020603050405020304" pitchFamily="18" charset="0"/>
              </a:rPr>
              <a:t>13 Lessons</a:t>
            </a:r>
            <a:endParaRPr lang="en-US" sz="11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b="1" dirty="0">
                <a:effectLst/>
                <a:latin typeface="Times New Roman" panose="02020603050405020304" pitchFamily="18" charset="0"/>
                <a:ea typeface="Times New Roman" panose="02020603050405020304" pitchFamily="18" charset="0"/>
              </a:rPr>
              <a:t> </a:t>
            </a:r>
            <a:endParaRPr lang="en-US" sz="1200" b="1" dirty="0">
              <a:effectLst/>
              <a:latin typeface="Times New Roman" panose="02020603050405020304" pitchFamily="18" charset="0"/>
              <a:ea typeface="Times New Roman" panose="02020603050405020304" pitchFamily="18" charset="0"/>
            </a:endParaRPr>
          </a:p>
          <a:p>
            <a:pPr marL="0" marR="0" algn="ctr">
              <a:spcBef>
                <a:spcPts val="5"/>
              </a:spcBef>
              <a:spcAft>
                <a:spcPts val="0"/>
              </a:spcAft>
            </a:pPr>
            <a:r>
              <a:rPr lang="en-US" sz="2800" b="1" dirty="0">
                <a:effectLst/>
                <a:latin typeface="Times New Roman" panose="02020603050405020304" pitchFamily="18" charset="0"/>
                <a:ea typeface="Times New Roman" panose="02020603050405020304" pitchFamily="18" charset="0"/>
              </a:rPr>
              <a:t> , 2025</a:t>
            </a:r>
          </a:p>
          <a:p>
            <a:pPr marL="0" marR="0" algn="ctr">
              <a:spcBef>
                <a:spcPts val="5"/>
              </a:spcBef>
              <a:spcAft>
                <a:spcPts val="0"/>
              </a:spcAft>
            </a:pPr>
            <a:endParaRPr lang="en-US" sz="1400" b="1" dirty="0">
              <a:latin typeface="Times New Roman" panose="02020603050405020304" pitchFamily="18" charset="0"/>
              <a:ea typeface="Times New Roman" panose="02020603050405020304" pitchFamily="18" charset="0"/>
            </a:endParaRPr>
          </a:p>
          <a:p>
            <a:pPr marL="0" marR="0" algn="ctr">
              <a:spcBef>
                <a:spcPts val="5"/>
              </a:spcBef>
              <a:spcAft>
                <a:spcPts val="0"/>
              </a:spcAft>
            </a:pPr>
            <a:r>
              <a:rPr lang="en-US" sz="2000" b="1" dirty="0">
                <a:effectLst/>
                <a:latin typeface="Times New Roman" panose="02020603050405020304" pitchFamily="18" charset="0"/>
                <a:ea typeface="Times New Roman" panose="02020603050405020304" pitchFamily="18" charset="0"/>
              </a:rPr>
              <a:t>Prepared by</a:t>
            </a:r>
          </a:p>
          <a:p>
            <a:pPr marL="0" marR="0" algn="ctr">
              <a:spcBef>
                <a:spcPts val="5"/>
              </a:spcBef>
              <a:spcAft>
                <a:spcPts val="0"/>
              </a:spcAft>
            </a:pPr>
            <a:r>
              <a:rPr lang="en-US" sz="2000" b="1" dirty="0">
                <a:effectLst/>
                <a:latin typeface="Times New Roman" panose="02020603050405020304" pitchFamily="18" charset="0"/>
                <a:ea typeface="Times New Roman" panose="02020603050405020304" pitchFamily="18" charset="0"/>
              </a:rPr>
              <a:t> Paul E. Cantrell</a:t>
            </a:r>
          </a:p>
          <a:p>
            <a:pPr marL="0" marR="0" algn="ctr">
              <a:spcBef>
                <a:spcPts val="5"/>
              </a:spcBef>
              <a:spcAft>
                <a:spcPts val="0"/>
              </a:spcAft>
            </a:pPr>
            <a:endParaRPr lang="en-US" sz="1400" b="1" dirty="0">
              <a:latin typeface="Times New Roman" panose="02020603050405020304" pitchFamily="18" charset="0"/>
              <a:ea typeface="Times New Roman" panose="02020603050405020304" pitchFamily="18" charset="0"/>
            </a:endParaRPr>
          </a:p>
          <a:p>
            <a:pPr marL="0" marR="0" algn="ctr">
              <a:spcBef>
                <a:spcPts val="5"/>
              </a:spcBef>
              <a:spcAft>
                <a:spcPts val="0"/>
              </a:spcAft>
            </a:pPr>
            <a:r>
              <a:rPr lang="en-US" sz="2000" b="1" dirty="0">
                <a:effectLst/>
                <a:latin typeface="Times New Roman" panose="02020603050405020304" pitchFamily="18" charset="0"/>
                <a:ea typeface="Times New Roman" panose="02020603050405020304" pitchFamily="18" charset="0"/>
              </a:rPr>
              <a:t>LESSON SIX</a:t>
            </a:r>
            <a:br>
              <a:rPr lang="en-US" sz="2000" b="1" dirty="0">
                <a:effectLst/>
                <a:latin typeface="Times New Roman" panose="02020603050405020304" pitchFamily="18" charset="0"/>
                <a:ea typeface="Times New Roman" panose="02020603050405020304" pitchFamily="18" charset="0"/>
              </a:rPr>
            </a:br>
            <a:r>
              <a:rPr lang="en-US" sz="2000" dirty="0">
                <a:effectLst/>
                <a:latin typeface="Times New Roman" panose="02020603050405020304" pitchFamily="18" charset="0"/>
                <a:ea typeface="Times New Roman" panose="02020603050405020304" pitchFamily="18" charset="0"/>
              </a:rPr>
              <a:t>“</a:t>
            </a:r>
            <a:r>
              <a:rPr lang="en-US" sz="2000" b="1" dirty="0">
                <a:effectLst/>
                <a:latin typeface="Times New Roman" panose="02020603050405020304" pitchFamily="18" charset="0"/>
                <a:ea typeface="Times New Roman" panose="02020603050405020304" pitchFamily="18" charset="0"/>
              </a:rPr>
              <a:t>SPIRITUAL CONCEPTS</a:t>
            </a:r>
            <a:r>
              <a:rPr lang="en-US" sz="2000" dirty="0">
                <a:effectLst/>
                <a:latin typeface="Times New Roman" panose="02020603050405020304" pitchFamily="18" charset="0"/>
                <a:ea typeface="Times New Roman" panose="02020603050405020304" pitchFamily="18" charset="0"/>
              </a:rPr>
              <a:t>” </a:t>
            </a:r>
            <a:r>
              <a:rPr lang="en-US" sz="2000" b="1" dirty="0">
                <a:effectLst/>
                <a:latin typeface="Times New Roman" panose="02020603050405020304" pitchFamily="18" charset="0"/>
                <a:ea typeface="Times New Roman" panose="02020603050405020304" pitchFamily="18" charset="0"/>
              </a:rPr>
              <a:t>(#2)</a:t>
            </a:r>
          </a:p>
        </p:txBody>
      </p:sp>
    </p:spTree>
    <p:extLst>
      <p:ext uri="{BB962C8B-B14F-4D97-AF65-F5344CB8AC3E}">
        <p14:creationId xmlns:p14="http://schemas.microsoft.com/office/powerpoint/2010/main" val="2174763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B5155-65EF-BD9B-9099-12CDAE584F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786DEE-27F3-DBF0-C6EB-88E6ED1BFEB7}"/>
              </a:ext>
            </a:extLst>
          </p:cNvPr>
          <p:cNvSpPr>
            <a:spLocks noGrp="1"/>
          </p:cNvSpPr>
          <p:nvPr>
            <p:ph type="title"/>
          </p:nvPr>
        </p:nvSpPr>
        <p:spPr>
          <a:xfrm>
            <a:off x="201168" y="146980"/>
            <a:ext cx="8767482" cy="630942"/>
          </a:xfrm>
        </p:spPr>
        <p:txBody>
          <a:bodyPr>
            <a:spAutoFit/>
          </a:bodyPr>
          <a:lstStyle/>
          <a:p>
            <a:pPr algn="ctr"/>
            <a:r>
              <a:rPr lang="en-US" sz="3200" b="1" dirty="0">
                <a:solidFill>
                  <a:schemeClr val="tx1"/>
                </a:solidFill>
              </a:rPr>
              <a:t>WISDOM FROM GOD (A STUDY OF PROVERBS)</a:t>
            </a:r>
          </a:p>
        </p:txBody>
      </p:sp>
      <p:sp>
        <p:nvSpPr>
          <p:cNvPr id="4" name="Content Placeholder 3">
            <a:extLst>
              <a:ext uri="{FF2B5EF4-FFF2-40B4-BE49-F238E27FC236}">
                <a16:creationId xmlns:a16="http://schemas.microsoft.com/office/drawing/2014/main" id="{3D113FFD-179F-2B5A-CE34-5D367BE44B72}"/>
              </a:ext>
            </a:extLst>
          </p:cNvPr>
          <p:cNvSpPr>
            <a:spLocks noGrp="1"/>
          </p:cNvSpPr>
          <p:nvPr>
            <p:ph sz="quarter" idx="1"/>
          </p:nvPr>
        </p:nvSpPr>
        <p:spPr>
          <a:xfrm>
            <a:off x="308680" y="832513"/>
            <a:ext cx="8526640" cy="5016758"/>
          </a:xfrm>
        </p:spPr>
        <p:txBody>
          <a:bodyPr>
            <a:spAutoFit/>
          </a:bodyPr>
          <a:lstStyle/>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Lesson </a:t>
            </a:r>
            <a:r>
              <a:rPr lang="en-US" sz="2800" dirty="0">
                <a:latin typeface="Perpetua" panose="02020502060401020303" pitchFamily="18" charset="0"/>
                <a:ea typeface="Times New Roman" panose="02020603050405020304" pitchFamily="18" charset="0"/>
              </a:rPr>
              <a:t>Six</a:t>
            </a:r>
            <a:r>
              <a:rPr lang="en-US" sz="2800" dirty="0">
                <a:effectLst/>
                <a:latin typeface="Perpetua" panose="02020502060401020303" pitchFamily="18" charset="0"/>
                <a:ea typeface="Times New Roman" panose="02020603050405020304" pitchFamily="18" charset="0"/>
              </a:rPr>
              <a:t>: “Spiritual Concepts” (#2)</a:t>
            </a: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(Proverbs 19-24)</a:t>
            </a:r>
          </a:p>
          <a:p>
            <a:pPr marL="75565" marR="74930" indent="0" algn="ctr">
              <a:spcBef>
                <a:spcPts val="5"/>
              </a:spcBef>
              <a:spcAft>
                <a:spcPts val="0"/>
              </a:spcAft>
              <a:buNone/>
            </a:pPr>
            <a:endParaRPr lang="en-US" sz="1200" dirty="0">
              <a:effectLst/>
              <a:latin typeface="Perpetua" panose="02020502060401020303" pitchFamily="18" charset="0"/>
              <a:ea typeface="Times New Roman" panose="02020603050405020304" pitchFamily="18" charset="0"/>
            </a:endParaRP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QUESTIONS FOR DISCUSSION</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28. Why is the poor better than the fool? (19:1)</a:t>
            </a:r>
          </a:p>
          <a:p>
            <a:pPr marL="589915" marR="74930" indent="-514350">
              <a:spcBef>
                <a:spcPts val="5"/>
              </a:spcBef>
              <a:spcAft>
                <a:spcPts val="0"/>
              </a:spcAft>
              <a:buClr>
                <a:schemeClr val="tx1"/>
              </a:buClr>
              <a:buSzPct val="100000"/>
              <a:buAutoNum type="arabicPeriod" startAt="29"/>
            </a:pPr>
            <a:r>
              <a:rPr lang="en-US" sz="2800" dirty="0">
                <a:latin typeface="Perpetua" panose="02020502060401020303" pitchFamily="18" charset="0"/>
                <a:ea typeface="Times New Roman" panose="02020603050405020304" pitchFamily="18" charset="0"/>
              </a:rPr>
              <a:t>Who loves his own soul? (19:8)</a:t>
            </a:r>
          </a:p>
          <a:p>
            <a:pPr marL="589915" marR="74930" indent="-514350">
              <a:spcBef>
                <a:spcPts val="5"/>
              </a:spcBef>
              <a:spcAft>
                <a:spcPts val="0"/>
              </a:spcAft>
              <a:buClr>
                <a:schemeClr val="tx1"/>
              </a:buClr>
              <a:buSzPct val="100000"/>
              <a:buAutoNum type="arabicPeriod" startAt="29"/>
            </a:pPr>
            <a:r>
              <a:rPr lang="en-US" sz="2800" dirty="0">
                <a:latin typeface="Perpetua" panose="02020502060401020303" pitchFamily="18" charset="0"/>
                <a:ea typeface="Times New Roman" panose="02020603050405020304" pitchFamily="18" charset="0"/>
              </a:rPr>
              <a:t>Who lends to the Lord? (19:17)</a:t>
            </a:r>
          </a:p>
          <a:p>
            <a:pPr marL="589915" marR="74930" indent="-514350">
              <a:spcBef>
                <a:spcPts val="5"/>
              </a:spcBef>
              <a:spcAft>
                <a:spcPts val="0"/>
              </a:spcAft>
              <a:buClr>
                <a:schemeClr val="tx1"/>
              </a:buClr>
              <a:buSzPct val="100000"/>
              <a:buAutoNum type="arabicPeriod" startAt="29"/>
            </a:pPr>
            <a:r>
              <a:rPr lang="en-US" sz="2800" dirty="0">
                <a:latin typeface="Perpetua" panose="02020502060401020303" pitchFamily="18" charset="0"/>
                <a:ea typeface="Times New Roman" panose="02020603050405020304" pitchFamily="18" charset="0"/>
              </a:rPr>
              <a:t>For whom is judgment and stripes prepared? (19:29)</a:t>
            </a:r>
          </a:p>
          <a:p>
            <a:pPr marL="589915" marR="74930" indent="-514350">
              <a:spcBef>
                <a:spcPts val="5"/>
              </a:spcBef>
              <a:spcAft>
                <a:spcPts val="0"/>
              </a:spcAft>
              <a:buClr>
                <a:schemeClr val="tx1"/>
              </a:buClr>
              <a:buSzPct val="100000"/>
              <a:buAutoNum type="arabicPeriod" startAt="29"/>
            </a:pPr>
            <a:r>
              <a:rPr lang="en-US" sz="2800" dirty="0">
                <a:latin typeface="Perpetua" panose="02020502060401020303" pitchFamily="18" charset="0"/>
                <a:ea typeface="Times New Roman" panose="02020603050405020304" pitchFamily="18" charset="0"/>
              </a:rPr>
              <a:t>Who should be avoided? (20:19) </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a)</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b)</a:t>
            </a:r>
          </a:p>
          <a:p>
            <a:pPr marL="589915" marR="74930" indent="-514350">
              <a:spcBef>
                <a:spcPts val="5"/>
              </a:spcBef>
              <a:spcAft>
                <a:spcPts val="0"/>
              </a:spcAft>
              <a:buClr>
                <a:schemeClr val="tx1"/>
              </a:buClr>
              <a:buSzPct val="100000"/>
              <a:buAutoNum type="arabicPeriod" startAt="33"/>
            </a:pPr>
            <a:r>
              <a:rPr lang="en-US" sz="2800" dirty="0">
                <a:latin typeface="Perpetua" panose="02020502060401020303" pitchFamily="18" charset="0"/>
                <a:ea typeface="Times New Roman" panose="02020603050405020304" pitchFamily="18" charset="0"/>
              </a:rPr>
              <a:t>What is more acceptable to the Lord than sacrifice? (21:3)</a:t>
            </a:r>
          </a:p>
        </p:txBody>
      </p:sp>
    </p:spTree>
    <p:extLst>
      <p:ext uri="{BB962C8B-B14F-4D97-AF65-F5344CB8AC3E}">
        <p14:creationId xmlns:p14="http://schemas.microsoft.com/office/powerpoint/2010/main" val="1691302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3512B-8BD6-5747-749A-8D0936DD57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07510F-A768-1311-2AD3-1CB573677576}"/>
              </a:ext>
            </a:extLst>
          </p:cNvPr>
          <p:cNvSpPr>
            <a:spLocks noGrp="1"/>
          </p:cNvSpPr>
          <p:nvPr>
            <p:ph type="title"/>
          </p:nvPr>
        </p:nvSpPr>
        <p:spPr>
          <a:xfrm>
            <a:off x="201168" y="146980"/>
            <a:ext cx="8767482" cy="630942"/>
          </a:xfrm>
        </p:spPr>
        <p:txBody>
          <a:bodyPr>
            <a:spAutoFit/>
          </a:bodyPr>
          <a:lstStyle/>
          <a:p>
            <a:pPr algn="ctr"/>
            <a:r>
              <a:rPr lang="en-US" sz="3200" b="1" dirty="0">
                <a:solidFill>
                  <a:schemeClr val="tx1"/>
                </a:solidFill>
              </a:rPr>
              <a:t>WISDOM FROM GOD (A STUDY OF PROVERBS)</a:t>
            </a:r>
          </a:p>
        </p:txBody>
      </p:sp>
      <p:sp>
        <p:nvSpPr>
          <p:cNvPr id="4" name="Content Placeholder 3">
            <a:extLst>
              <a:ext uri="{FF2B5EF4-FFF2-40B4-BE49-F238E27FC236}">
                <a16:creationId xmlns:a16="http://schemas.microsoft.com/office/drawing/2014/main" id="{874AE8F9-01DB-0E63-B29C-F1F3B9E7D9E1}"/>
              </a:ext>
            </a:extLst>
          </p:cNvPr>
          <p:cNvSpPr>
            <a:spLocks noGrp="1"/>
          </p:cNvSpPr>
          <p:nvPr>
            <p:ph sz="quarter" idx="1"/>
          </p:nvPr>
        </p:nvSpPr>
        <p:spPr>
          <a:xfrm>
            <a:off x="308680" y="832513"/>
            <a:ext cx="8526640" cy="5016758"/>
          </a:xfrm>
        </p:spPr>
        <p:txBody>
          <a:bodyPr>
            <a:spAutoFit/>
          </a:bodyPr>
          <a:lstStyle/>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Lesson </a:t>
            </a:r>
            <a:r>
              <a:rPr lang="en-US" sz="2800" dirty="0">
                <a:latin typeface="Perpetua" panose="02020502060401020303" pitchFamily="18" charset="0"/>
                <a:ea typeface="Times New Roman" panose="02020603050405020304" pitchFamily="18" charset="0"/>
              </a:rPr>
              <a:t>Six</a:t>
            </a:r>
            <a:r>
              <a:rPr lang="en-US" sz="2800" dirty="0">
                <a:effectLst/>
                <a:latin typeface="Perpetua" panose="02020502060401020303" pitchFamily="18" charset="0"/>
                <a:ea typeface="Times New Roman" panose="02020603050405020304" pitchFamily="18" charset="0"/>
              </a:rPr>
              <a:t>: “Spiritual Concepts” (#2)</a:t>
            </a: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(Proverbs 19-24)</a:t>
            </a:r>
          </a:p>
          <a:p>
            <a:pPr marL="75565" marR="74930" indent="0" algn="ctr">
              <a:spcBef>
                <a:spcPts val="5"/>
              </a:spcBef>
              <a:spcAft>
                <a:spcPts val="0"/>
              </a:spcAft>
              <a:buNone/>
            </a:pPr>
            <a:endParaRPr lang="en-US" sz="1200" dirty="0">
              <a:effectLst/>
              <a:latin typeface="Perpetua" panose="02020502060401020303" pitchFamily="18" charset="0"/>
              <a:ea typeface="Times New Roman" panose="02020603050405020304" pitchFamily="18" charset="0"/>
            </a:endParaRP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QUESTIONS FOR DISCUSSION</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34. What is said to be sin? (21:4) </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a)</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b)</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c)</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35. Who is made wise when the scorner is punished? (21:11)</a:t>
            </a:r>
          </a:p>
          <a:p>
            <a:pPr marL="589915" marR="74930" indent="-514350">
              <a:spcBef>
                <a:spcPts val="5"/>
              </a:spcBef>
              <a:spcAft>
                <a:spcPts val="0"/>
              </a:spcAft>
              <a:buClr>
                <a:schemeClr val="tx1"/>
              </a:buClr>
              <a:buSzPct val="100000"/>
              <a:buAutoNum type="arabicPeriod" startAt="36"/>
            </a:pPr>
            <a:r>
              <a:rPr lang="en-US" sz="2800" dirty="0">
                <a:latin typeface="Perpetua" panose="02020502060401020303" pitchFamily="18" charset="0"/>
                <a:ea typeface="Times New Roman" panose="02020603050405020304" pitchFamily="18" charset="0"/>
              </a:rPr>
              <a:t>Who will find life, righteousness, and honor? (21:21)</a:t>
            </a:r>
          </a:p>
          <a:p>
            <a:pPr marL="589915" marR="74930" indent="-514350">
              <a:spcBef>
                <a:spcPts val="5"/>
              </a:spcBef>
              <a:spcAft>
                <a:spcPts val="0"/>
              </a:spcAft>
              <a:buClr>
                <a:schemeClr val="tx1"/>
              </a:buClr>
              <a:buSzPct val="100000"/>
              <a:buAutoNum type="arabicPeriod" startAt="36"/>
            </a:pPr>
            <a:r>
              <a:rPr lang="en-US" sz="2800" dirty="0">
                <a:latin typeface="Perpetua" panose="02020502060401020303" pitchFamily="18" charset="0"/>
                <a:ea typeface="Times New Roman" panose="02020603050405020304" pitchFamily="18" charset="0"/>
              </a:rPr>
              <a:t>Who keeps his soul from trouble? (21:23)</a:t>
            </a:r>
          </a:p>
          <a:p>
            <a:pPr marL="589915" marR="74930" indent="-514350">
              <a:spcBef>
                <a:spcPts val="5"/>
              </a:spcBef>
              <a:spcAft>
                <a:spcPts val="0"/>
              </a:spcAft>
              <a:buClr>
                <a:schemeClr val="tx1"/>
              </a:buClr>
              <a:buSzPct val="100000"/>
              <a:buAutoNum type="arabicPeriod" startAt="36"/>
            </a:pPr>
            <a:r>
              <a:rPr lang="en-US" sz="2800" dirty="0">
                <a:latin typeface="Perpetua" panose="02020502060401020303" pitchFamily="18" charset="0"/>
                <a:ea typeface="Times New Roman" panose="02020603050405020304" pitchFamily="18" charset="0"/>
              </a:rPr>
              <a:t>What is the sacrifice of the wicked to God? (21:27)</a:t>
            </a:r>
          </a:p>
        </p:txBody>
      </p:sp>
    </p:spTree>
    <p:extLst>
      <p:ext uri="{BB962C8B-B14F-4D97-AF65-F5344CB8AC3E}">
        <p14:creationId xmlns:p14="http://schemas.microsoft.com/office/powerpoint/2010/main" val="2625101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4BBD7-4A30-BAD4-3804-C90FE0A23C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FA7C40-C5AB-7FDE-0F13-6599B80B0994}"/>
              </a:ext>
            </a:extLst>
          </p:cNvPr>
          <p:cNvSpPr>
            <a:spLocks noGrp="1"/>
          </p:cNvSpPr>
          <p:nvPr>
            <p:ph type="title"/>
          </p:nvPr>
        </p:nvSpPr>
        <p:spPr>
          <a:xfrm>
            <a:off x="201168" y="146980"/>
            <a:ext cx="8767482" cy="630942"/>
          </a:xfrm>
        </p:spPr>
        <p:txBody>
          <a:bodyPr>
            <a:spAutoFit/>
          </a:bodyPr>
          <a:lstStyle/>
          <a:p>
            <a:pPr algn="ctr"/>
            <a:r>
              <a:rPr lang="en-US" sz="3200" b="1" dirty="0">
                <a:solidFill>
                  <a:schemeClr val="tx1"/>
                </a:solidFill>
              </a:rPr>
              <a:t>WISDOM FROM GOD (A STUDY OF PROVERBS)</a:t>
            </a:r>
          </a:p>
        </p:txBody>
      </p:sp>
      <p:sp>
        <p:nvSpPr>
          <p:cNvPr id="4" name="Content Placeholder 3">
            <a:extLst>
              <a:ext uri="{FF2B5EF4-FFF2-40B4-BE49-F238E27FC236}">
                <a16:creationId xmlns:a16="http://schemas.microsoft.com/office/drawing/2014/main" id="{DDC273FC-0B91-F527-FD28-7D03D6CC80AF}"/>
              </a:ext>
            </a:extLst>
          </p:cNvPr>
          <p:cNvSpPr>
            <a:spLocks noGrp="1"/>
          </p:cNvSpPr>
          <p:nvPr>
            <p:ph sz="quarter" idx="1"/>
          </p:nvPr>
        </p:nvSpPr>
        <p:spPr>
          <a:xfrm>
            <a:off x="308680" y="832513"/>
            <a:ext cx="8526640" cy="5878532"/>
          </a:xfrm>
        </p:spPr>
        <p:txBody>
          <a:bodyPr>
            <a:spAutoFit/>
          </a:bodyPr>
          <a:lstStyle/>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Lesson </a:t>
            </a:r>
            <a:r>
              <a:rPr lang="en-US" sz="2800" dirty="0">
                <a:latin typeface="Perpetua" panose="02020502060401020303" pitchFamily="18" charset="0"/>
                <a:ea typeface="Times New Roman" panose="02020603050405020304" pitchFamily="18" charset="0"/>
              </a:rPr>
              <a:t>Six</a:t>
            </a:r>
            <a:r>
              <a:rPr lang="en-US" sz="2800" dirty="0">
                <a:effectLst/>
                <a:latin typeface="Perpetua" panose="02020502060401020303" pitchFamily="18" charset="0"/>
                <a:ea typeface="Times New Roman" panose="02020603050405020304" pitchFamily="18" charset="0"/>
              </a:rPr>
              <a:t>: “Spiritual Concepts” (#2)</a:t>
            </a: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(Proverbs 19-24)</a:t>
            </a:r>
          </a:p>
          <a:p>
            <a:pPr marL="75565" marR="74930" indent="0" algn="ctr">
              <a:spcBef>
                <a:spcPts val="5"/>
              </a:spcBef>
              <a:spcAft>
                <a:spcPts val="0"/>
              </a:spcAft>
              <a:buNone/>
            </a:pPr>
            <a:endParaRPr lang="en-US" sz="1200" dirty="0">
              <a:effectLst/>
              <a:latin typeface="Perpetua" panose="02020502060401020303" pitchFamily="18" charset="0"/>
              <a:ea typeface="Times New Roman" panose="02020603050405020304" pitchFamily="18" charset="0"/>
            </a:endParaRP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QUESTIONS FOR DISCUSSION</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39. What is better than great riches and silver and gold? (22:1) 	a)</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b)</a:t>
            </a:r>
          </a:p>
          <a:p>
            <a:pPr marL="589915" marR="74930" indent="-514350">
              <a:spcBef>
                <a:spcPts val="5"/>
              </a:spcBef>
              <a:spcAft>
                <a:spcPts val="0"/>
              </a:spcAft>
              <a:buClr>
                <a:schemeClr val="tx1"/>
              </a:buClr>
              <a:buSzPct val="100000"/>
              <a:buAutoNum type="arabicPeriod" startAt="40"/>
            </a:pPr>
            <a:r>
              <a:rPr lang="en-US" sz="2800" dirty="0">
                <a:latin typeface="Perpetua" panose="02020502060401020303" pitchFamily="18" charset="0"/>
                <a:ea typeface="Times New Roman" panose="02020603050405020304" pitchFamily="18" charset="0"/>
              </a:rPr>
              <a:t>What has the Lord made? (22:2)</a:t>
            </a:r>
          </a:p>
          <a:p>
            <a:pPr marL="589915" marR="74930" indent="-514350">
              <a:spcBef>
                <a:spcPts val="5"/>
              </a:spcBef>
              <a:spcAft>
                <a:spcPts val="0"/>
              </a:spcAft>
              <a:buClr>
                <a:schemeClr val="tx1"/>
              </a:buClr>
              <a:buSzPct val="100000"/>
              <a:buAutoNum type="arabicPeriod" startAt="40"/>
            </a:pPr>
            <a:r>
              <a:rPr lang="en-US" sz="2800" dirty="0">
                <a:latin typeface="Perpetua" panose="02020502060401020303" pitchFamily="18" charset="0"/>
                <a:ea typeface="Times New Roman" panose="02020603050405020304" pitchFamily="18" charset="0"/>
              </a:rPr>
              <a:t>From whence comes riches, honor, and life? (22:4) </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a)</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b)</a:t>
            </a:r>
          </a:p>
          <a:p>
            <a:pPr marL="589915" marR="74930" indent="-514350">
              <a:spcBef>
                <a:spcPts val="5"/>
              </a:spcBef>
              <a:spcAft>
                <a:spcPts val="0"/>
              </a:spcAft>
              <a:buClr>
                <a:schemeClr val="tx1"/>
              </a:buClr>
              <a:buSzPct val="100000"/>
              <a:buAutoNum type="arabicPeriod" startAt="42"/>
            </a:pPr>
            <a:r>
              <a:rPr lang="en-US" sz="2800" dirty="0">
                <a:latin typeface="Perpetua" panose="02020502060401020303" pitchFamily="18" charset="0"/>
                <a:ea typeface="Times New Roman" panose="02020603050405020304" pitchFamily="18" charset="0"/>
              </a:rPr>
              <a:t>Who will be blessed? (22:9) </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a)</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b)</a:t>
            </a:r>
          </a:p>
        </p:txBody>
      </p:sp>
    </p:spTree>
    <p:extLst>
      <p:ext uri="{BB962C8B-B14F-4D97-AF65-F5344CB8AC3E}">
        <p14:creationId xmlns:p14="http://schemas.microsoft.com/office/powerpoint/2010/main" val="415446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52015-1B21-A48C-25ED-5E94F958D8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271F4B-C362-290C-84CD-FFFF9DBB389B}"/>
              </a:ext>
            </a:extLst>
          </p:cNvPr>
          <p:cNvSpPr>
            <a:spLocks noGrp="1"/>
          </p:cNvSpPr>
          <p:nvPr>
            <p:ph type="title"/>
          </p:nvPr>
        </p:nvSpPr>
        <p:spPr>
          <a:xfrm>
            <a:off x="201168" y="146980"/>
            <a:ext cx="8767482" cy="630942"/>
          </a:xfrm>
        </p:spPr>
        <p:txBody>
          <a:bodyPr>
            <a:spAutoFit/>
          </a:bodyPr>
          <a:lstStyle/>
          <a:p>
            <a:pPr algn="ctr"/>
            <a:r>
              <a:rPr lang="en-US" sz="3200" b="1" dirty="0">
                <a:solidFill>
                  <a:schemeClr val="tx1"/>
                </a:solidFill>
              </a:rPr>
              <a:t>WISDOM FROM GOD (A STUDY OF PROVERBS)</a:t>
            </a:r>
          </a:p>
        </p:txBody>
      </p:sp>
      <p:sp>
        <p:nvSpPr>
          <p:cNvPr id="4" name="Content Placeholder 3">
            <a:extLst>
              <a:ext uri="{FF2B5EF4-FFF2-40B4-BE49-F238E27FC236}">
                <a16:creationId xmlns:a16="http://schemas.microsoft.com/office/drawing/2014/main" id="{14D81B35-7A88-DECA-E808-ED4C66359D26}"/>
              </a:ext>
            </a:extLst>
          </p:cNvPr>
          <p:cNvSpPr>
            <a:spLocks noGrp="1"/>
          </p:cNvSpPr>
          <p:nvPr>
            <p:ph sz="quarter" idx="1"/>
          </p:nvPr>
        </p:nvSpPr>
        <p:spPr>
          <a:xfrm>
            <a:off x="308680" y="832513"/>
            <a:ext cx="8526640" cy="5447645"/>
          </a:xfrm>
        </p:spPr>
        <p:txBody>
          <a:bodyPr>
            <a:spAutoFit/>
          </a:bodyPr>
          <a:lstStyle/>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Lesson </a:t>
            </a:r>
            <a:r>
              <a:rPr lang="en-US" sz="2800" dirty="0">
                <a:latin typeface="Perpetua" panose="02020502060401020303" pitchFamily="18" charset="0"/>
                <a:ea typeface="Times New Roman" panose="02020603050405020304" pitchFamily="18" charset="0"/>
              </a:rPr>
              <a:t>Six</a:t>
            </a:r>
            <a:r>
              <a:rPr lang="en-US" sz="2800" dirty="0">
                <a:effectLst/>
                <a:latin typeface="Perpetua" panose="02020502060401020303" pitchFamily="18" charset="0"/>
                <a:ea typeface="Times New Roman" panose="02020603050405020304" pitchFamily="18" charset="0"/>
              </a:rPr>
              <a:t>: “Spiritual Concepts” (#2)</a:t>
            </a: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(Proverbs 19-24)</a:t>
            </a:r>
          </a:p>
          <a:p>
            <a:pPr marL="75565" marR="74930" indent="0" algn="ctr">
              <a:spcBef>
                <a:spcPts val="5"/>
              </a:spcBef>
              <a:spcAft>
                <a:spcPts val="0"/>
              </a:spcAft>
              <a:buNone/>
            </a:pPr>
            <a:endParaRPr lang="en-US" sz="1200" dirty="0">
              <a:effectLst/>
              <a:latin typeface="Perpetua" panose="02020502060401020303" pitchFamily="18" charset="0"/>
              <a:ea typeface="Times New Roman" panose="02020603050405020304" pitchFamily="18" charset="0"/>
            </a:endParaRP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QUESTIONS FOR DISCUSSION</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43. What will go away when the scorner is cast out? (22:10) </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a)</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b)</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c)</a:t>
            </a:r>
          </a:p>
          <a:p>
            <a:pPr marL="589915" marR="74930" indent="-514350">
              <a:spcBef>
                <a:spcPts val="5"/>
              </a:spcBef>
              <a:spcAft>
                <a:spcPts val="0"/>
              </a:spcAft>
              <a:buClr>
                <a:schemeClr val="tx1"/>
              </a:buClr>
              <a:buSzPct val="100000"/>
              <a:buAutoNum type="arabicPeriod" startAt="44"/>
            </a:pPr>
            <a:r>
              <a:rPr lang="en-US" sz="2800" dirty="0">
                <a:latin typeface="Perpetua" panose="02020502060401020303" pitchFamily="18" charset="0"/>
                <a:ea typeface="Times New Roman" panose="02020603050405020304" pitchFamily="18" charset="0"/>
              </a:rPr>
              <a:t>Whose cause will the Lord plead? (22:22-23)</a:t>
            </a:r>
          </a:p>
          <a:p>
            <a:pPr marL="589915" marR="74930" indent="-514350">
              <a:spcBef>
                <a:spcPts val="5"/>
              </a:spcBef>
              <a:spcAft>
                <a:spcPts val="0"/>
              </a:spcAft>
              <a:buClr>
                <a:schemeClr val="tx1"/>
              </a:buClr>
              <a:buSzPct val="100000"/>
              <a:buAutoNum type="arabicPeriod" startAt="44"/>
            </a:pPr>
            <a:r>
              <a:rPr lang="en-US" sz="2800" dirty="0">
                <a:latin typeface="Perpetua" panose="02020502060401020303" pitchFamily="18" charset="0"/>
                <a:ea typeface="Times New Roman" panose="02020603050405020304" pitchFamily="18" charset="0"/>
              </a:rPr>
              <a:t>Who are we not to envy? (23:17-18)</a:t>
            </a:r>
          </a:p>
          <a:p>
            <a:pPr marL="589915" marR="74930" indent="-514350">
              <a:spcBef>
                <a:spcPts val="5"/>
              </a:spcBef>
              <a:spcAft>
                <a:spcPts val="0"/>
              </a:spcAft>
              <a:buClr>
                <a:schemeClr val="tx1"/>
              </a:buClr>
              <a:buSzPct val="100000"/>
              <a:buAutoNum type="arabicPeriod" startAt="44"/>
            </a:pPr>
            <a:r>
              <a:rPr lang="en-US" sz="2800" dirty="0">
                <a:latin typeface="Perpetua" panose="02020502060401020303" pitchFamily="18" charset="0"/>
                <a:ea typeface="Times New Roman" panose="02020603050405020304" pitchFamily="18" charset="0"/>
              </a:rPr>
              <a:t>What are we encouraged to buy? (23:23) </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a)			b)</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c)			d)</a:t>
            </a:r>
          </a:p>
        </p:txBody>
      </p:sp>
    </p:spTree>
    <p:extLst>
      <p:ext uri="{BB962C8B-B14F-4D97-AF65-F5344CB8AC3E}">
        <p14:creationId xmlns:p14="http://schemas.microsoft.com/office/powerpoint/2010/main" val="2682142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0D84F-1FA8-F0FF-D4EF-C9058AB5FC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B330DC-EBF6-4D13-56AF-B489944CE580}"/>
              </a:ext>
            </a:extLst>
          </p:cNvPr>
          <p:cNvSpPr>
            <a:spLocks noGrp="1"/>
          </p:cNvSpPr>
          <p:nvPr>
            <p:ph type="title"/>
          </p:nvPr>
        </p:nvSpPr>
        <p:spPr>
          <a:xfrm>
            <a:off x="201168" y="146980"/>
            <a:ext cx="8767482" cy="630942"/>
          </a:xfrm>
        </p:spPr>
        <p:txBody>
          <a:bodyPr>
            <a:spAutoFit/>
          </a:bodyPr>
          <a:lstStyle/>
          <a:p>
            <a:pPr algn="ctr"/>
            <a:r>
              <a:rPr lang="en-US" sz="3200" b="1" dirty="0">
                <a:solidFill>
                  <a:schemeClr val="tx1"/>
                </a:solidFill>
              </a:rPr>
              <a:t>WISDOM FROM GOD (A STUDY OF PROVERBS)</a:t>
            </a:r>
          </a:p>
        </p:txBody>
      </p:sp>
      <p:sp>
        <p:nvSpPr>
          <p:cNvPr id="4" name="Content Placeholder 3">
            <a:extLst>
              <a:ext uri="{FF2B5EF4-FFF2-40B4-BE49-F238E27FC236}">
                <a16:creationId xmlns:a16="http://schemas.microsoft.com/office/drawing/2014/main" id="{83B8543F-9AA0-3BD4-553D-8C57DCFF8238}"/>
              </a:ext>
            </a:extLst>
          </p:cNvPr>
          <p:cNvSpPr>
            <a:spLocks noGrp="1"/>
          </p:cNvSpPr>
          <p:nvPr>
            <p:ph sz="quarter" idx="1"/>
          </p:nvPr>
        </p:nvSpPr>
        <p:spPr>
          <a:xfrm>
            <a:off x="308680" y="832513"/>
            <a:ext cx="8526640" cy="5447645"/>
          </a:xfrm>
        </p:spPr>
        <p:txBody>
          <a:bodyPr>
            <a:spAutoFit/>
          </a:bodyPr>
          <a:lstStyle/>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Lesson </a:t>
            </a:r>
            <a:r>
              <a:rPr lang="en-US" sz="2800" dirty="0">
                <a:latin typeface="Perpetua" panose="02020502060401020303" pitchFamily="18" charset="0"/>
                <a:ea typeface="Times New Roman" panose="02020603050405020304" pitchFamily="18" charset="0"/>
              </a:rPr>
              <a:t>Six</a:t>
            </a:r>
            <a:r>
              <a:rPr lang="en-US" sz="2800" dirty="0">
                <a:effectLst/>
                <a:latin typeface="Perpetua" panose="02020502060401020303" pitchFamily="18" charset="0"/>
                <a:ea typeface="Times New Roman" panose="02020603050405020304" pitchFamily="18" charset="0"/>
              </a:rPr>
              <a:t>: “Spiritual Concepts” (#2)</a:t>
            </a: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(Proverbs 19-24)</a:t>
            </a:r>
          </a:p>
          <a:p>
            <a:pPr marL="75565" marR="74930" indent="0" algn="ctr">
              <a:spcBef>
                <a:spcPts val="5"/>
              </a:spcBef>
              <a:spcAft>
                <a:spcPts val="0"/>
              </a:spcAft>
              <a:buNone/>
            </a:pPr>
            <a:endParaRPr lang="en-US" sz="1200" dirty="0">
              <a:effectLst/>
              <a:latin typeface="Perpetua" panose="02020502060401020303" pitchFamily="18" charset="0"/>
              <a:ea typeface="Times New Roman" panose="02020603050405020304" pitchFamily="18" charset="0"/>
            </a:endParaRPr>
          </a:p>
          <a:p>
            <a:pPr marL="75565" marR="74930" indent="0" algn="ctr">
              <a:spcBef>
                <a:spcPts val="5"/>
              </a:spcBef>
              <a:spcAft>
                <a:spcPts val="0"/>
              </a:spcAft>
              <a:buNone/>
            </a:pPr>
            <a:r>
              <a:rPr lang="en-US" sz="2800" dirty="0">
                <a:effectLst/>
                <a:latin typeface="Perpetua" panose="02020502060401020303" pitchFamily="18" charset="0"/>
                <a:ea typeface="Times New Roman" panose="02020603050405020304" pitchFamily="18" charset="0"/>
              </a:rPr>
              <a:t>QUESTIONS FOR DISCUSSION</a:t>
            </a:r>
          </a:p>
          <a:p>
            <a:pPr marL="589915" marR="74930" indent="-514350">
              <a:spcBef>
                <a:spcPts val="5"/>
              </a:spcBef>
              <a:spcAft>
                <a:spcPts val="0"/>
              </a:spcAft>
              <a:buClr>
                <a:schemeClr val="tx1"/>
              </a:buClr>
              <a:buSzPct val="100000"/>
              <a:buAutoNum type="arabicPeriod" startAt="47"/>
            </a:pPr>
            <a:r>
              <a:rPr lang="en-US" sz="2800" dirty="0">
                <a:latin typeface="Perpetua" panose="02020502060401020303" pitchFamily="18" charset="0"/>
                <a:ea typeface="Times New Roman" panose="02020603050405020304" pitchFamily="18" charset="0"/>
              </a:rPr>
              <a:t>To what is wisdom compared? (24:13-14)</a:t>
            </a:r>
          </a:p>
          <a:p>
            <a:pPr marL="589915" marR="74930" indent="-514350">
              <a:spcBef>
                <a:spcPts val="5"/>
              </a:spcBef>
              <a:spcAft>
                <a:spcPts val="0"/>
              </a:spcAft>
              <a:buClr>
                <a:schemeClr val="tx1"/>
              </a:buClr>
              <a:buSzPct val="100000"/>
              <a:buAutoNum type="arabicPeriod" startAt="47"/>
            </a:pPr>
            <a:r>
              <a:rPr lang="en-US" sz="2800" dirty="0">
                <a:latin typeface="Perpetua" panose="02020502060401020303" pitchFamily="18" charset="0"/>
                <a:ea typeface="Times New Roman" panose="02020603050405020304" pitchFamily="18" charset="0"/>
              </a:rPr>
              <a:t>When are we not to rejoice and why? (24:17-18) </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a)</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b)</a:t>
            </a:r>
          </a:p>
          <a:p>
            <a:pPr marL="589915" marR="74930" indent="-514350">
              <a:spcBef>
                <a:spcPts val="5"/>
              </a:spcBef>
              <a:spcAft>
                <a:spcPts val="0"/>
              </a:spcAft>
              <a:buClr>
                <a:schemeClr val="tx1"/>
              </a:buClr>
              <a:buSzPct val="100000"/>
              <a:buAutoNum type="arabicPeriod" startAt="49"/>
            </a:pPr>
            <a:r>
              <a:rPr lang="en-US" sz="2800" dirty="0">
                <a:latin typeface="Perpetua" panose="02020502060401020303" pitchFamily="18" charset="0"/>
                <a:ea typeface="Times New Roman" panose="02020603050405020304" pitchFamily="18" charset="0"/>
              </a:rPr>
              <a:t>What did the man learn who went by the field of the slothful? (24:30-34) </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a)</a:t>
            </a:r>
          </a:p>
          <a:p>
            <a:pPr marL="75565" marR="74930" indent="0">
              <a:spcBef>
                <a:spcPts val="5"/>
              </a:spcBef>
              <a:spcAft>
                <a:spcPts val="0"/>
              </a:spcAft>
              <a:buClr>
                <a:schemeClr val="tx1"/>
              </a:buClr>
              <a:buSzPct val="100000"/>
              <a:buNone/>
            </a:pPr>
            <a:r>
              <a:rPr lang="en-US" sz="2800" dirty="0">
                <a:latin typeface="Perpetua" panose="02020502060401020303" pitchFamily="18" charset="0"/>
                <a:ea typeface="Times New Roman" panose="02020603050405020304" pitchFamily="18" charset="0"/>
              </a:rPr>
              <a:t>	b)</a:t>
            </a:r>
          </a:p>
          <a:p>
            <a:pPr marL="75565" marR="74930" indent="0">
              <a:spcBef>
                <a:spcPts val="5"/>
              </a:spcBef>
              <a:spcAft>
                <a:spcPts val="0"/>
              </a:spcAft>
              <a:buClr>
                <a:schemeClr val="tx1"/>
              </a:buClr>
              <a:buSzPct val="100000"/>
              <a:buNone/>
            </a:pPr>
            <a:endParaRPr lang="en-US" sz="2800" dirty="0">
              <a:latin typeface="Perpetua" panose="02020502060401020303" pitchFamily="18" charset="0"/>
              <a:ea typeface="Times New Roman" panose="02020603050405020304" pitchFamily="18" charset="0"/>
            </a:endParaRPr>
          </a:p>
        </p:txBody>
      </p:sp>
    </p:spTree>
    <p:extLst>
      <p:ext uri="{BB962C8B-B14F-4D97-AF65-F5344CB8AC3E}">
        <p14:creationId xmlns:p14="http://schemas.microsoft.com/office/powerpoint/2010/main" val="18631459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7405</TotalTime>
  <Words>2559</Words>
  <Application>Microsoft Office PowerPoint</Application>
  <PresentationFormat>On-screen Show (4:3)</PresentationFormat>
  <Paragraphs>149</Paragraphs>
  <Slides>9</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Calibri</vt:lpstr>
      <vt:lpstr>Chancery Uralic</vt:lpstr>
      <vt:lpstr>Franklin Gothic Book</vt:lpstr>
      <vt:lpstr>Perpetua</vt:lpstr>
      <vt:lpstr>Tahoma</vt:lpstr>
      <vt:lpstr>Times New Roman</vt:lpstr>
      <vt:lpstr>Wingdings 2</vt:lpstr>
      <vt:lpstr>Theme10</vt:lpstr>
      <vt:lpstr>PowerPoint Presentation</vt:lpstr>
      <vt:lpstr>WISDOM FROM GOD (A STUDY OF PROVERBS)</vt:lpstr>
      <vt:lpstr>WISDOM FROM GOD (A STUDY OF PROVERBS)</vt:lpstr>
      <vt:lpstr>PowerPoint Presentation</vt:lpstr>
      <vt:lpstr>WISDOM FROM GOD (A STUDY OF PROVERBS)</vt:lpstr>
      <vt:lpstr>WISDOM FROM GOD (A STUDY OF PROVERBS)</vt:lpstr>
      <vt:lpstr>WISDOM FROM GOD (A STUDY OF PROVERBS)</vt:lpstr>
      <vt:lpstr>WISDOM FROM GOD (A STUDY OF PROVERBS)</vt:lpstr>
      <vt:lpstr>WISDOM FROM GOD (A STUDY OF PROVERBS)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Of The Proverbs (7-20-25)</dc:title>
  <dc:creator>Richard Lidh</dc:creator>
  <cp:lastModifiedBy>Richard Lidh</cp:lastModifiedBy>
  <cp:revision>185</cp:revision>
  <cp:lastPrinted>2025-07-20T16:26:56Z</cp:lastPrinted>
  <dcterms:created xsi:type="dcterms:W3CDTF">2023-05-07T12:43:35Z</dcterms:created>
  <dcterms:modified xsi:type="dcterms:W3CDTF">2025-07-26T04:12:35Z</dcterms:modified>
</cp:coreProperties>
</file>